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958" r:id="rId4"/>
  </p:sldMasterIdLst>
  <p:notesMasterIdLst>
    <p:notesMasterId r:id="rId31"/>
  </p:notesMasterIdLst>
  <p:handoutMasterIdLst>
    <p:handoutMasterId r:id="rId32"/>
  </p:handoutMasterIdLst>
  <p:sldIdLst>
    <p:sldId id="897" r:id="rId5"/>
    <p:sldId id="915" r:id="rId6"/>
    <p:sldId id="846" r:id="rId7"/>
    <p:sldId id="926" r:id="rId8"/>
    <p:sldId id="924" r:id="rId9"/>
    <p:sldId id="847" r:id="rId10"/>
    <p:sldId id="826" r:id="rId11"/>
    <p:sldId id="930" r:id="rId12"/>
    <p:sldId id="939" r:id="rId13"/>
    <p:sldId id="940" r:id="rId14"/>
    <p:sldId id="941" r:id="rId15"/>
    <p:sldId id="942" r:id="rId16"/>
    <p:sldId id="943" r:id="rId17"/>
    <p:sldId id="929" r:id="rId18"/>
    <p:sldId id="932" r:id="rId19"/>
    <p:sldId id="933" r:id="rId20"/>
    <p:sldId id="934" r:id="rId21"/>
    <p:sldId id="935" r:id="rId22"/>
    <p:sldId id="945" r:id="rId23"/>
    <p:sldId id="944" r:id="rId24"/>
    <p:sldId id="925" r:id="rId25"/>
    <p:sldId id="923" r:id="rId26"/>
    <p:sldId id="920" r:id="rId27"/>
    <p:sldId id="928" r:id="rId28"/>
    <p:sldId id="927" r:id="rId29"/>
    <p:sldId id="921" r:id="rId30"/>
  </p:sldIdLst>
  <p:sldSz cx="9144000" cy="6858000" type="screen4x3"/>
  <p:notesSz cx="7315200" cy="9601200"/>
  <p:custDataLst>
    <p:tags r:id="rId3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342">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7C5D12-CBE8-059D-7D94-F35870327ADD}" name="Logan Schramel" initials="LS" userId="S::logan@fa-llc.com::1995acc2-7271-4607-bbad-c450829168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Frances McCloskey" initials="F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432"/>
    <a:srgbClr val="DF9138"/>
    <a:srgbClr val="DDC855"/>
    <a:srgbClr val="7B480B"/>
    <a:srgbClr val="B96C11"/>
    <a:srgbClr val="C19959"/>
    <a:srgbClr val="C1975A"/>
    <a:srgbClr val="C29B5B"/>
    <a:srgbClr val="BF9858"/>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9BEF7E-266D-4A0C-A8BA-B66AC95FD207}" v="135" dt="2025-10-02T18:30:59.622"/>
    <p1510:client id="{F090C5E2-B496-4FE8-88C2-5EE5FB0D7EC3}" v="3" dt="2025-10-02T16:42:07.3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114"/>
      </p:cViewPr>
      <p:guideLst>
        <p:guide orient="horz"/>
        <p:guide pos="342"/>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Gorowsky" userId="b030fc27-ab09-40e9-bcbc-7de11af0fe7b" providerId="ADAL" clId="{04D1E9B6-48BE-456D-AF10-644139CF52EA}"/>
    <pc:docChg chg="modSld modNotesMaster modHandout">
      <pc:chgData name="Tom Gorowsky" userId="b030fc27-ab09-40e9-bcbc-7de11af0fe7b" providerId="ADAL" clId="{04D1E9B6-48BE-456D-AF10-644139CF52EA}" dt="2025-10-02T16:42:07.378" v="19"/>
      <pc:docMkLst>
        <pc:docMk/>
      </pc:docMkLst>
      <pc:sldChg chg="modNotesTx">
        <pc:chgData name="Tom Gorowsky" userId="b030fc27-ab09-40e9-bcbc-7de11af0fe7b" providerId="ADAL" clId="{04D1E9B6-48BE-456D-AF10-644139CF52EA}" dt="2025-10-01T16:33:11.650" v="17" actId="20577"/>
        <pc:sldMkLst>
          <pc:docMk/>
          <pc:sldMk cId="3606718326" sldId="926"/>
        </pc:sldMkLst>
      </pc:sldChg>
    </pc:docChg>
  </pc:docChgLst>
  <pc:docChgLst>
    <pc:chgData name="Max Weyforth" userId="46f4c901-5164-4472-a9be-7c6c4a48e2da" providerId="ADAL" clId="{7EE42468-0FF6-459B-B4A1-1B8270A2144C}"/>
    <pc:docChg chg="undo redo custSel addSld delSld modSld sldOrd modMainMaster modNotesMaster modHandout">
      <pc:chgData name="Max Weyforth" userId="46f4c901-5164-4472-a9be-7c6c4a48e2da" providerId="ADAL" clId="{7EE42468-0FF6-459B-B4A1-1B8270A2144C}" dt="2025-10-02T18:34:08.168" v="3932" actId="1076"/>
      <pc:docMkLst>
        <pc:docMk/>
      </pc:docMkLst>
      <pc:sldChg chg="addSp delSp modSp mod">
        <pc:chgData name="Max Weyforth" userId="46f4c901-5164-4472-a9be-7c6c4a48e2da" providerId="ADAL" clId="{7EE42468-0FF6-459B-B4A1-1B8270A2144C}" dt="2025-09-15T22:36:50.968" v="2630" actId="1076"/>
        <pc:sldMkLst>
          <pc:docMk/>
          <pc:sldMk cId="0" sldId="826"/>
        </pc:sldMkLst>
        <pc:spChg chg="mod">
          <ac:chgData name="Max Weyforth" userId="46f4c901-5164-4472-a9be-7c6c4a48e2da" providerId="ADAL" clId="{7EE42468-0FF6-459B-B4A1-1B8270A2144C}" dt="2025-09-15T20:32:00.888" v="1271" actId="20577"/>
          <ac:spMkLst>
            <pc:docMk/>
            <pc:sldMk cId="0" sldId="826"/>
            <ac:spMk id="3" creationId="{00000000-0000-0000-0000-000000000000}"/>
          </ac:spMkLst>
        </pc:spChg>
        <pc:spChg chg="add mod">
          <ac:chgData name="Max Weyforth" userId="46f4c901-5164-4472-a9be-7c6c4a48e2da" providerId="ADAL" clId="{7EE42468-0FF6-459B-B4A1-1B8270A2144C}" dt="2025-09-15T22:35:26.729" v="2614" actId="164"/>
          <ac:spMkLst>
            <pc:docMk/>
            <pc:sldMk cId="0" sldId="826"/>
            <ac:spMk id="6" creationId="{6405278F-D48F-F4AC-07DA-284C638764DD}"/>
          </ac:spMkLst>
        </pc:spChg>
        <pc:grpChg chg="add mod">
          <ac:chgData name="Max Weyforth" userId="46f4c901-5164-4472-a9be-7c6c4a48e2da" providerId="ADAL" clId="{7EE42468-0FF6-459B-B4A1-1B8270A2144C}" dt="2025-09-15T22:36:50.968" v="2630" actId="1076"/>
          <ac:grpSpMkLst>
            <pc:docMk/>
            <pc:sldMk cId="0" sldId="826"/>
            <ac:grpSpMk id="7" creationId="{3C5AA5C3-0D6B-9DC0-7168-D82AB7663640}"/>
          </ac:grpSpMkLst>
        </pc:grpChg>
        <pc:picChg chg="add mod">
          <ac:chgData name="Max Weyforth" userId="46f4c901-5164-4472-a9be-7c6c4a48e2da" providerId="ADAL" clId="{7EE42468-0FF6-459B-B4A1-1B8270A2144C}" dt="2025-09-15T22:35:26.729" v="2614" actId="164"/>
          <ac:picMkLst>
            <pc:docMk/>
            <pc:sldMk cId="0" sldId="826"/>
            <ac:picMk id="5" creationId="{EA22202B-3A49-84CD-E301-309FBF770234}"/>
          </ac:picMkLst>
        </pc:picChg>
      </pc:sldChg>
      <pc:sldChg chg="addSp delSp modSp mod setBg modNotesTx">
        <pc:chgData name="Max Weyforth" userId="46f4c901-5164-4472-a9be-7c6c4a48e2da" providerId="ADAL" clId="{7EE42468-0FF6-459B-B4A1-1B8270A2144C}" dt="2025-10-01T01:35:15.184" v="3490" actId="20577"/>
        <pc:sldMkLst>
          <pc:docMk/>
          <pc:sldMk cId="3655366006" sldId="846"/>
        </pc:sldMkLst>
        <pc:spChg chg="add mod">
          <ac:chgData name="Max Weyforth" userId="46f4c901-5164-4472-a9be-7c6c4a48e2da" providerId="ADAL" clId="{7EE42468-0FF6-459B-B4A1-1B8270A2144C}" dt="2025-09-16T14:30:05.814" v="2827" actId="1076"/>
          <ac:spMkLst>
            <pc:docMk/>
            <pc:sldMk cId="3655366006" sldId="846"/>
            <ac:spMk id="2" creationId="{2B6BBE5D-E356-25BF-F240-975221A2E89F}"/>
          </ac:spMkLst>
        </pc:spChg>
        <pc:spChg chg="add mod">
          <ac:chgData name="Max Weyforth" userId="46f4c901-5164-4472-a9be-7c6c4a48e2da" providerId="ADAL" clId="{7EE42468-0FF6-459B-B4A1-1B8270A2144C}" dt="2025-09-16T14:29:37.395" v="2819" actId="1076"/>
          <ac:spMkLst>
            <pc:docMk/>
            <pc:sldMk cId="3655366006" sldId="846"/>
            <ac:spMk id="3" creationId="{E6D3A75F-5280-B7DF-FC94-E560B4EF66BB}"/>
          </ac:spMkLst>
        </pc:spChg>
        <pc:spChg chg="mod">
          <ac:chgData name="Max Weyforth" userId="46f4c901-5164-4472-a9be-7c6c4a48e2da" providerId="ADAL" clId="{7EE42468-0FF6-459B-B4A1-1B8270A2144C}" dt="2025-09-15T22:50:07.236" v="2717" actId="1076"/>
          <ac:spMkLst>
            <pc:docMk/>
            <pc:sldMk cId="3655366006" sldId="846"/>
            <ac:spMk id="128002" creationId="{00000000-0000-0000-0000-000000000000}"/>
          </ac:spMkLst>
        </pc:spChg>
        <pc:spChg chg="mod">
          <ac:chgData name="Max Weyforth" userId="46f4c901-5164-4472-a9be-7c6c4a48e2da" providerId="ADAL" clId="{7EE42468-0FF6-459B-B4A1-1B8270A2144C}" dt="2025-09-30T14:17:35.947" v="3402" actId="20577"/>
          <ac:spMkLst>
            <pc:docMk/>
            <pc:sldMk cId="3655366006" sldId="846"/>
            <ac:spMk id="128004" creationId="{00000000-0000-0000-0000-000000000000}"/>
          </ac:spMkLst>
        </pc:spChg>
        <pc:picChg chg="add mod">
          <ac:chgData name="Max Weyforth" userId="46f4c901-5164-4472-a9be-7c6c4a48e2da" providerId="ADAL" clId="{7EE42468-0FF6-459B-B4A1-1B8270A2144C}" dt="2025-09-16T14:29:59.530" v="2826" actId="1076"/>
          <ac:picMkLst>
            <pc:docMk/>
            <pc:sldMk cId="3655366006" sldId="846"/>
            <ac:picMk id="9" creationId="{FDDE5B03-4ECC-A265-260B-74D552C4D294}"/>
          </ac:picMkLst>
        </pc:picChg>
      </pc:sldChg>
      <pc:sldChg chg="modSp mod modNotesTx">
        <pc:chgData name="Max Weyforth" userId="46f4c901-5164-4472-a9be-7c6c4a48e2da" providerId="ADAL" clId="{7EE42468-0FF6-459B-B4A1-1B8270A2144C}" dt="2025-10-01T01:36:24.454" v="3496" actId="20577"/>
        <pc:sldMkLst>
          <pc:docMk/>
          <pc:sldMk cId="853934500" sldId="847"/>
        </pc:sldMkLst>
        <pc:spChg chg="mod">
          <ac:chgData name="Max Weyforth" userId="46f4c901-5164-4472-a9be-7c6c4a48e2da" providerId="ADAL" clId="{7EE42468-0FF6-459B-B4A1-1B8270A2144C}" dt="2025-09-29T22:41:05.187" v="3355" actId="20577"/>
          <ac:spMkLst>
            <pc:docMk/>
            <pc:sldMk cId="853934500" sldId="847"/>
            <ac:spMk id="3" creationId="{00000000-0000-0000-0000-000000000000}"/>
          </ac:spMkLst>
        </pc:spChg>
      </pc:sldChg>
      <pc:sldChg chg="del modNotesTx">
        <pc:chgData name="Max Weyforth" userId="46f4c901-5164-4472-a9be-7c6c4a48e2da" providerId="ADAL" clId="{7EE42468-0FF6-459B-B4A1-1B8270A2144C}" dt="2025-09-15T20:31:30.854" v="1251" actId="2696"/>
        <pc:sldMkLst>
          <pc:docMk/>
          <pc:sldMk cId="3538822184" sldId="873"/>
        </pc:sldMkLst>
      </pc:sldChg>
      <pc:sldChg chg="addSp delSp modSp mod">
        <pc:chgData name="Max Weyforth" userId="46f4c901-5164-4472-a9be-7c6c4a48e2da" providerId="ADAL" clId="{7EE42468-0FF6-459B-B4A1-1B8270A2144C}" dt="2025-09-15T22:39:58.387" v="2634" actId="21"/>
        <pc:sldMkLst>
          <pc:docMk/>
          <pc:sldMk cId="404530590" sldId="897"/>
        </pc:sldMkLst>
      </pc:sldChg>
      <pc:sldChg chg="modSp mod">
        <pc:chgData name="Max Weyforth" userId="46f4c901-5164-4472-a9be-7c6c4a48e2da" providerId="ADAL" clId="{7EE42468-0FF6-459B-B4A1-1B8270A2144C}" dt="2025-09-30T14:15:40.531" v="3380" actId="1076"/>
        <pc:sldMkLst>
          <pc:docMk/>
          <pc:sldMk cId="4232749929" sldId="915"/>
        </pc:sldMkLst>
        <pc:picChg chg="mod">
          <ac:chgData name="Max Weyforth" userId="46f4c901-5164-4472-a9be-7c6c4a48e2da" providerId="ADAL" clId="{7EE42468-0FF6-459B-B4A1-1B8270A2144C}" dt="2025-09-30T14:15:40.531" v="3380" actId="1076"/>
          <ac:picMkLst>
            <pc:docMk/>
            <pc:sldMk cId="4232749929" sldId="915"/>
            <ac:picMk id="3" creationId="{EC374F4E-6AB7-3E27-711E-B540ADF6B02F}"/>
          </ac:picMkLst>
        </pc:picChg>
      </pc:sldChg>
      <pc:sldChg chg="del">
        <pc:chgData name="Max Weyforth" userId="46f4c901-5164-4472-a9be-7c6c4a48e2da" providerId="ADAL" clId="{7EE42468-0FF6-459B-B4A1-1B8270A2144C}" dt="2025-09-15T19:12:13.610" v="0" actId="2696"/>
        <pc:sldMkLst>
          <pc:docMk/>
          <pc:sldMk cId="279012217" sldId="918"/>
        </pc:sldMkLst>
      </pc:sldChg>
      <pc:sldChg chg="del">
        <pc:chgData name="Max Weyforth" userId="46f4c901-5164-4472-a9be-7c6c4a48e2da" providerId="ADAL" clId="{7EE42468-0FF6-459B-B4A1-1B8270A2144C}" dt="2025-09-15T20:23:19.106" v="1230" actId="47"/>
        <pc:sldMkLst>
          <pc:docMk/>
          <pc:sldMk cId="2091700439" sldId="919"/>
        </pc:sldMkLst>
      </pc:sldChg>
      <pc:sldChg chg="addSp delSp modSp mod">
        <pc:chgData name="Max Weyforth" userId="46f4c901-5164-4472-a9be-7c6c4a48e2da" providerId="ADAL" clId="{7EE42468-0FF6-459B-B4A1-1B8270A2144C}" dt="2025-10-01T22:35:48.138" v="3918" actId="1582"/>
        <pc:sldMkLst>
          <pc:docMk/>
          <pc:sldMk cId="2223146780" sldId="920"/>
        </pc:sldMkLst>
        <pc:picChg chg="add mod">
          <ac:chgData name="Max Weyforth" userId="46f4c901-5164-4472-a9be-7c6c4a48e2da" providerId="ADAL" clId="{7EE42468-0FF6-459B-B4A1-1B8270A2144C}" dt="2025-10-01T22:35:48.138" v="3918" actId="1582"/>
          <ac:picMkLst>
            <pc:docMk/>
            <pc:sldMk cId="2223146780" sldId="920"/>
            <ac:picMk id="2" creationId="{791E0FEB-06F1-9853-BFE6-1F0B75BC6EE8}"/>
          </ac:picMkLst>
        </pc:picChg>
      </pc:sldChg>
      <pc:sldChg chg="addSp delSp modSp mod modNotesTx">
        <pc:chgData name="Max Weyforth" userId="46f4c901-5164-4472-a9be-7c6c4a48e2da" providerId="ADAL" clId="{7EE42468-0FF6-459B-B4A1-1B8270A2144C}" dt="2025-10-01T02:25:12.887" v="3851" actId="20577"/>
        <pc:sldMkLst>
          <pc:docMk/>
          <pc:sldMk cId="157712821" sldId="921"/>
        </pc:sldMkLst>
        <pc:spChg chg="mod">
          <ac:chgData name="Max Weyforth" userId="46f4c901-5164-4472-a9be-7c6c4a48e2da" providerId="ADAL" clId="{7EE42468-0FF6-459B-B4A1-1B8270A2144C}" dt="2025-09-16T14:35:11.162" v="2843" actId="1076"/>
          <ac:spMkLst>
            <pc:docMk/>
            <pc:sldMk cId="157712821" sldId="921"/>
            <ac:spMk id="2" creationId="{6B33A413-A5ED-FE93-7B4B-A6D35DB59336}"/>
          </ac:spMkLst>
        </pc:spChg>
        <pc:picChg chg="add mod">
          <ac:chgData name="Max Weyforth" userId="46f4c901-5164-4472-a9be-7c6c4a48e2da" providerId="ADAL" clId="{7EE42468-0FF6-459B-B4A1-1B8270A2144C}" dt="2025-09-16T14:35:07.131" v="2842" actId="1076"/>
          <ac:picMkLst>
            <pc:docMk/>
            <pc:sldMk cId="157712821" sldId="921"/>
            <ac:picMk id="4" creationId="{F8B979A5-DDAF-7F7F-B99F-AE44C0486954}"/>
          </ac:picMkLst>
        </pc:picChg>
      </pc:sldChg>
      <pc:sldChg chg="addSp delSp modSp mod ord">
        <pc:chgData name="Max Weyforth" userId="46f4c901-5164-4472-a9be-7c6c4a48e2da" providerId="ADAL" clId="{7EE42468-0FF6-459B-B4A1-1B8270A2144C}" dt="2025-09-16T14:33:02.167" v="2840" actId="20577"/>
        <pc:sldMkLst>
          <pc:docMk/>
          <pc:sldMk cId="1504658653" sldId="923"/>
        </pc:sldMkLst>
        <pc:spChg chg="mod">
          <ac:chgData name="Max Weyforth" userId="46f4c901-5164-4472-a9be-7c6c4a48e2da" providerId="ADAL" clId="{7EE42468-0FF6-459B-B4A1-1B8270A2144C}" dt="2025-09-16T14:33:02.167" v="2840" actId="20577"/>
          <ac:spMkLst>
            <pc:docMk/>
            <pc:sldMk cId="1504658653" sldId="923"/>
            <ac:spMk id="128004" creationId="{13F9DC43-9A24-E654-4FD5-762AF10785C2}"/>
          </ac:spMkLst>
        </pc:spChg>
        <pc:picChg chg="add mod">
          <ac:chgData name="Max Weyforth" userId="46f4c901-5164-4472-a9be-7c6c4a48e2da" providerId="ADAL" clId="{7EE42468-0FF6-459B-B4A1-1B8270A2144C}" dt="2025-09-15T23:21:43.111" v="2763" actId="1076"/>
          <ac:picMkLst>
            <pc:docMk/>
            <pc:sldMk cId="1504658653" sldId="923"/>
            <ac:picMk id="3" creationId="{8309989E-0CD2-A872-417E-6564B6C6B27F}"/>
          </ac:picMkLst>
        </pc:picChg>
      </pc:sldChg>
      <pc:sldChg chg="addSp modSp mod">
        <pc:chgData name="Max Weyforth" userId="46f4c901-5164-4472-a9be-7c6c4a48e2da" providerId="ADAL" clId="{7EE42468-0FF6-459B-B4A1-1B8270A2144C}" dt="2025-09-30T14:31:21.467" v="3413" actId="115"/>
        <pc:sldMkLst>
          <pc:docMk/>
          <pc:sldMk cId="1054322255" sldId="924"/>
        </pc:sldMkLst>
        <pc:spChg chg="mod">
          <ac:chgData name="Max Weyforth" userId="46f4c901-5164-4472-a9be-7c6c4a48e2da" providerId="ADAL" clId="{7EE42468-0FF6-459B-B4A1-1B8270A2144C}" dt="2025-09-30T14:31:21.467" v="3413" actId="115"/>
          <ac:spMkLst>
            <pc:docMk/>
            <pc:sldMk cId="1054322255" sldId="924"/>
            <ac:spMk id="128004" creationId="{220A6A2E-DDC3-4CB7-AC4F-CFD8AFB9C9D4}"/>
          </ac:spMkLst>
        </pc:spChg>
        <pc:picChg chg="add mod">
          <ac:chgData name="Max Weyforth" userId="46f4c901-5164-4472-a9be-7c6c4a48e2da" providerId="ADAL" clId="{7EE42468-0FF6-459B-B4A1-1B8270A2144C}" dt="2025-09-15T22:02:30.043" v="2544" actId="1076"/>
          <ac:picMkLst>
            <pc:docMk/>
            <pc:sldMk cId="1054322255" sldId="924"/>
            <ac:picMk id="2" creationId="{55CDBB56-5132-DA1E-2A60-F50F46BCC475}"/>
          </ac:picMkLst>
        </pc:picChg>
        <pc:picChg chg="add mod">
          <ac:chgData name="Max Weyforth" userId="46f4c901-5164-4472-a9be-7c6c4a48e2da" providerId="ADAL" clId="{7EE42468-0FF6-459B-B4A1-1B8270A2144C}" dt="2025-09-15T22:02:21.759" v="2542" actId="1076"/>
          <ac:picMkLst>
            <pc:docMk/>
            <pc:sldMk cId="1054322255" sldId="924"/>
            <ac:picMk id="1026" creationId="{40DC49E2-CACE-979F-8EA9-88414F202545}"/>
          </ac:picMkLst>
        </pc:picChg>
      </pc:sldChg>
      <pc:sldChg chg="modSp mod ord modNotesTx">
        <pc:chgData name="Max Weyforth" userId="46f4c901-5164-4472-a9be-7c6c4a48e2da" providerId="ADAL" clId="{7EE42468-0FF6-459B-B4A1-1B8270A2144C}" dt="2025-09-30T14:01:58.456" v="3373" actId="255"/>
        <pc:sldMkLst>
          <pc:docMk/>
          <pc:sldMk cId="277410646" sldId="925"/>
        </pc:sldMkLst>
        <pc:spChg chg="mod">
          <ac:chgData name="Max Weyforth" userId="46f4c901-5164-4472-a9be-7c6c4a48e2da" providerId="ADAL" clId="{7EE42468-0FF6-459B-B4A1-1B8270A2144C}" dt="2025-09-15T20:22:52.334" v="1226" actId="20577"/>
          <ac:spMkLst>
            <pc:docMk/>
            <pc:sldMk cId="277410646" sldId="925"/>
            <ac:spMk id="128002" creationId="{B5678073-68F2-CD5D-BE9F-60528C172076}"/>
          </ac:spMkLst>
        </pc:spChg>
      </pc:sldChg>
      <pc:sldChg chg="addSp delSp modSp mod modNotesTx">
        <pc:chgData name="Max Weyforth" userId="46f4c901-5164-4472-a9be-7c6c4a48e2da" providerId="ADAL" clId="{7EE42468-0FF6-459B-B4A1-1B8270A2144C}" dt="2025-09-30T14:30:35.921" v="3405" actId="20577"/>
        <pc:sldMkLst>
          <pc:docMk/>
          <pc:sldMk cId="3606718326" sldId="926"/>
        </pc:sldMkLst>
        <pc:graphicFrameChg chg="mod modGraphic">
          <ac:chgData name="Max Weyforth" userId="46f4c901-5164-4472-a9be-7c6c4a48e2da" providerId="ADAL" clId="{7EE42468-0FF6-459B-B4A1-1B8270A2144C}" dt="2025-09-29T21:17:36.511" v="2906" actId="2165"/>
          <ac:graphicFrameMkLst>
            <pc:docMk/>
            <pc:sldMk cId="3606718326" sldId="926"/>
            <ac:graphicFrameMk id="2" creationId="{EBF6274D-6338-5BCD-8E34-9E5E3D0D881D}"/>
          </ac:graphicFrameMkLst>
        </pc:graphicFrameChg>
        <pc:picChg chg="add mod">
          <ac:chgData name="Max Weyforth" userId="46f4c901-5164-4472-a9be-7c6c4a48e2da" providerId="ADAL" clId="{7EE42468-0FF6-459B-B4A1-1B8270A2144C}" dt="2025-09-15T21:59:44.217" v="2537" actId="1076"/>
          <ac:picMkLst>
            <pc:docMk/>
            <pc:sldMk cId="3606718326" sldId="926"/>
            <ac:picMk id="4" creationId="{2096A679-B67B-D479-F533-5EA13D1F5827}"/>
          </ac:picMkLst>
        </pc:picChg>
        <pc:picChg chg="add mod">
          <ac:chgData name="Max Weyforth" userId="46f4c901-5164-4472-a9be-7c6c4a48e2da" providerId="ADAL" clId="{7EE42468-0FF6-459B-B4A1-1B8270A2144C}" dt="2025-09-15T21:59:08.008" v="2532" actId="1076"/>
          <ac:picMkLst>
            <pc:docMk/>
            <pc:sldMk cId="3606718326" sldId="926"/>
            <ac:picMk id="5" creationId="{2A642A82-B9D6-3C0B-4DB2-CE30CE24C044}"/>
          </ac:picMkLst>
        </pc:picChg>
      </pc:sldChg>
      <pc:sldChg chg="addSp delSp modSp mod modNotesTx">
        <pc:chgData name="Max Weyforth" userId="46f4c901-5164-4472-a9be-7c6c4a48e2da" providerId="ADAL" clId="{7EE42468-0FF6-459B-B4A1-1B8270A2144C}" dt="2025-10-01T02:22:13.233" v="3754" actId="20577"/>
        <pc:sldMkLst>
          <pc:docMk/>
          <pc:sldMk cId="2656120233" sldId="927"/>
        </pc:sldMkLst>
        <pc:spChg chg="mod">
          <ac:chgData name="Max Weyforth" userId="46f4c901-5164-4472-a9be-7c6c4a48e2da" providerId="ADAL" clId="{7EE42468-0FF6-459B-B4A1-1B8270A2144C}" dt="2025-10-01T02:22:13.233" v="3754" actId="20577"/>
          <ac:spMkLst>
            <pc:docMk/>
            <pc:sldMk cId="2656120233" sldId="927"/>
            <ac:spMk id="128004" creationId="{9193528C-AB0E-91D3-F0ED-208D6091ED44}"/>
          </ac:spMkLst>
        </pc:spChg>
        <pc:picChg chg="add mod">
          <ac:chgData name="Max Weyforth" userId="46f4c901-5164-4472-a9be-7c6c4a48e2da" providerId="ADAL" clId="{7EE42468-0FF6-459B-B4A1-1B8270A2144C}" dt="2025-09-15T23:23:38.647" v="2777" actId="1076"/>
          <ac:picMkLst>
            <pc:docMk/>
            <pc:sldMk cId="2656120233" sldId="927"/>
            <ac:picMk id="3" creationId="{25E462CB-E6AE-1B32-338E-F684E19035A8}"/>
          </ac:picMkLst>
        </pc:picChg>
      </pc:sldChg>
      <pc:sldChg chg="addSp delSp modSp mod">
        <pc:chgData name="Max Weyforth" userId="46f4c901-5164-4472-a9be-7c6c4a48e2da" providerId="ADAL" clId="{7EE42468-0FF6-459B-B4A1-1B8270A2144C}" dt="2025-09-15T23:22:50.069" v="2770" actId="1076"/>
        <pc:sldMkLst>
          <pc:docMk/>
          <pc:sldMk cId="1361480241" sldId="928"/>
        </pc:sldMkLst>
        <pc:picChg chg="add mod">
          <ac:chgData name="Max Weyforth" userId="46f4c901-5164-4472-a9be-7c6c4a48e2da" providerId="ADAL" clId="{7EE42468-0FF6-459B-B4A1-1B8270A2144C}" dt="2025-09-15T23:22:50.069" v="2770" actId="1076"/>
          <ac:picMkLst>
            <pc:docMk/>
            <pc:sldMk cId="1361480241" sldId="928"/>
            <ac:picMk id="3" creationId="{3A2AD7AF-EF15-2010-EB6A-1C98A74F2A8A}"/>
          </ac:picMkLst>
        </pc:picChg>
      </pc:sldChg>
      <pc:sldChg chg="addSp modSp mod modNotesTx">
        <pc:chgData name="Max Weyforth" userId="46f4c901-5164-4472-a9be-7c6c4a48e2da" providerId="ADAL" clId="{7EE42468-0FF6-459B-B4A1-1B8270A2144C}" dt="2025-09-15T22:59:15.289" v="2727" actId="1076"/>
        <pc:sldMkLst>
          <pc:docMk/>
          <pc:sldMk cId="1010645741" sldId="929"/>
        </pc:sldMkLst>
        <pc:spChg chg="mod">
          <ac:chgData name="Max Weyforth" userId="46f4c901-5164-4472-a9be-7c6c4a48e2da" providerId="ADAL" clId="{7EE42468-0FF6-459B-B4A1-1B8270A2144C}" dt="2025-09-15T20:33:29.099" v="1329" actId="20577"/>
          <ac:spMkLst>
            <pc:docMk/>
            <pc:sldMk cId="1010645741" sldId="929"/>
            <ac:spMk id="128002" creationId="{454331BD-81B3-A4A0-98E9-32254EADA8CB}"/>
          </ac:spMkLst>
        </pc:spChg>
        <pc:picChg chg="add mod">
          <ac:chgData name="Max Weyforth" userId="46f4c901-5164-4472-a9be-7c6c4a48e2da" providerId="ADAL" clId="{7EE42468-0FF6-459B-B4A1-1B8270A2144C}" dt="2025-09-15T22:59:15.289" v="2727" actId="1076"/>
          <ac:picMkLst>
            <pc:docMk/>
            <pc:sldMk cId="1010645741" sldId="929"/>
            <ac:picMk id="2" creationId="{122B6764-2123-B558-A8FD-AE7205BE08E2}"/>
          </ac:picMkLst>
        </pc:picChg>
      </pc:sldChg>
      <pc:sldChg chg="addSp delSp modSp mod modNotesTx">
        <pc:chgData name="Max Weyforth" userId="46f4c901-5164-4472-a9be-7c6c4a48e2da" providerId="ADAL" clId="{7EE42468-0FF6-459B-B4A1-1B8270A2144C}" dt="2025-10-01T17:55:26.599" v="3913" actId="1076"/>
        <pc:sldMkLst>
          <pc:docMk/>
          <pc:sldMk cId="2934180485" sldId="930"/>
        </pc:sldMkLst>
        <pc:spChg chg="add del mod">
          <ac:chgData name="Max Weyforth" userId="46f4c901-5164-4472-a9be-7c6c4a48e2da" providerId="ADAL" clId="{7EE42468-0FF6-459B-B4A1-1B8270A2144C}" dt="2025-10-01T02:27:16.077" v="3860" actId="478"/>
          <ac:spMkLst>
            <pc:docMk/>
            <pc:sldMk cId="2934180485" sldId="930"/>
            <ac:spMk id="2" creationId="{6A3D7CD4-299C-17B3-1C3E-42AD6454A66A}"/>
          </ac:spMkLst>
        </pc:spChg>
        <pc:spChg chg="del">
          <ac:chgData name="Max Weyforth" userId="46f4c901-5164-4472-a9be-7c6c4a48e2da" providerId="ADAL" clId="{7EE42468-0FF6-459B-B4A1-1B8270A2144C}" dt="2025-10-01T02:27:16.077" v="3860" actId="478"/>
          <ac:spMkLst>
            <pc:docMk/>
            <pc:sldMk cId="2934180485" sldId="930"/>
            <ac:spMk id="5" creationId="{6CDA0124-9B0B-82C4-1183-C32F246FE739}"/>
          </ac:spMkLst>
        </pc:spChg>
        <pc:spChg chg="add del mod">
          <ac:chgData name="Max Weyforth" userId="46f4c901-5164-4472-a9be-7c6c4a48e2da" providerId="ADAL" clId="{7EE42468-0FF6-459B-B4A1-1B8270A2144C}" dt="2025-10-01T02:27:13.369" v="3859" actId="478"/>
          <ac:spMkLst>
            <pc:docMk/>
            <pc:sldMk cId="2934180485" sldId="930"/>
            <ac:spMk id="6" creationId="{5D88D83D-3AD2-3E37-460E-56ECB2EC3D4A}"/>
          </ac:spMkLst>
        </pc:spChg>
        <pc:spChg chg="del">
          <ac:chgData name="Max Weyforth" userId="46f4c901-5164-4472-a9be-7c6c4a48e2da" providerId="ADAL" clId="{7EE42468-0FF6-459B-B4A1-1B8270A2144C}" dt="2025-10-01T02:27:16.077" v="3860" actId="478"/>
          <ac:spMkLst>
            <pc:docMk/>
            <pc:sldMk cId="2934180485" sldId="930"/>
            <ac:spMk id="7" creationId="{8DA46539-0FAA-A397-4796-55541421E98D}"/>
          </ac:spMkLst>
        </pc:spChg>
        <pc:spChg chg="del">
          <ac:chgData name="Max Weyforth" userId="46f4c901-5164-4472-a9be-7c6c4a48e2da" providerId="ADAL" clId="{7EE42468-0FF6-459B-B4A1-1B8270A2144C}" dt="2025-10-01T02:27:16.077" v="3860" actId="478"/>
          <ac:spMkLst>
            <pc:docMk/>
            <pc:sldMk cId="2934180485" sldId="930"/>
            <ac:spMk id="12" creationId="{54CEAA4D-F6F4-8060-7F61-59B789368155}"/>
          </ac:spMkLst>
        </pc:spChg>
        <pc:spChg chg="add del mod">
          <ac:chgData name="Max Weyforth" userId="46f4c901-5164-4472-a9be-7c6c4a48e2da" providerId="ADAL" clId="{7EE42468-0FF6-459B-B4A1-1B8270A2144C}" dt="2025-10-01T02:27:16.077" v="3860" actId="478"/>
          <ac:spMkLst>
            <pc:docMk/>
            <pc:sldMk cId="2934180485" sldId="930"/>
            <ac:spMk id="22" creationId="{308DCDAA-3BBF-CFEA-885F-C7B29E968400}"/>
          </ac:spMkLst>
        </pc:spChg>
        <pc:picChg chg="add del mod">
          <ac:chgData name="Max Weyforth" userId="46f4c901-5164-4472-a9be-7c6c4a48e2da" providerId="ADAL" clId="{7EE42468-0FF6-459B-B4A1-1B8270A2144C}" dt="2025-10-01T17:48:22.986" v="3885" actId="478"/>
          <ac:picMkLst>
            <pc:docMk/>
            <pc:sldMk cId="2934180485" sldId="930"/>
            <ac:picMk id="2" creationId="{3C483655-D21D-7F65-9F14-E71394D3C5D3}"/>
          </ac:picMkLst>
        </pc:picChg>
        <pc:picChg chg="add mod modCrop">
          <ac:chgData name="Max Weyforth" userId="46f4c901-5164-4472-a9be-7c6c4a48e2da" providerId="ADAL" clId="{7EE42468-0FF6-459B-B4A1-1B8270A2144C}" dt="2025-10-01T17:50:30.553" v="3905" actId="1076"/>
          <ac:picMkLst>
            <pc:docMk/>
            <pc:sldMk cId="2934180485" sldId="930"/>
            <ac:picMk id="3" creationId="{8478BC27-AA98-D167-ADD7-B7F7C7C4C129}"/>
          </ac:picMkLst>
        </pc:picChg>
        <pc:picChg chg="add del mod modCrop">
          <ac:chgData name="Max Weyforth" userId="46f4c901-5164-4472-a9be-7c6c4a48e2da" providerId="ADAL" clId="{7EE42468-0FF6-459B-B4A1-1B8270A2144C}" dt="2025-10-01T02:27:16.077" v="3860" actId="478"/>
          <ac:picMkLst>
            <pc:docMk/>
            <pc:sldMk cId="2934180485" sldId="930"/>
            <ac:picMk id="3" creationId="{D3D902B0-8DF3-D927-829D-0EBBC7D55A3D}"/>
          </ac:picMkLst>
        </pc:picChg>
        <pc:picChg chg="add mod modCrop">
          <ac:chgData name="Max Weyforth" userId="46f4c901-5164-4472-a9be-7c6c4a48e2da" providerId="ADAL" clId="{7EE42468-0FF6-459B-B4A1-1B8270A2144C}" dt="2025-10-01T17:51:13.842" v="3911" actId="1076"/>
          <ac:picMkLst>
            <pc:docMk/>
            <pc:sldMk cId="2934180485" sldId="930"/>
            <ac:picMk id="4" creationId="{10CB56EC-EB45-4366-A490-AF4F006FE205}"/>
          </ac:picMkLst>
        </pc:picChg>
        <pc:picChg chg="del mod ord">
          <ac:chgData name="Max Weyforth" userId="46f4c901-5164-4472-a9be-7c6c4a48e2da" providerId="ADAL" clId="{7EE42468-0FF6-459B-B4A1-1B8270A2144C}" dt="2025-10-01T02:27:06.858" v="3856" actId="478"/>
          <ac:picMkLst>
            <pc:docMk/>
            <pc:sldMk cId="2934180485" sldId="930"/>
            <ac:picMk id="4" creationId="{3F1456E8-9BBE-7D61-D0D8-9DCD6A120390}"/>
          </ac:picMkLst>
        </pc:picChg>
        <pc:picChg chg="add mod modCrop">
          <ac:chgData name="Max Weyforth" userId="46f4c901-5164-4472-a9be-7c6c4a48e2da" providerId="ADAL" clId="{7EE42468-0FF6-459B-B4A1-1B8270A2144C}" dt="2025-10-01T17:51:13.842" v="3911" actId="1076"/>
          <ac:picMkLst>
            <pc:docMk/>
            <pc:sldMk cId="2934180485" sldId="930"/>
            <ac:picMk id="5" creationId="{9B88563F-377C-6B52-BEB4-BF9D31145361}"/>
          </ac:picMkLst>
        </pc:picChg>
        <pc:picChg chg="add">
          <ac:chgData name="Max Weyforth" userId="46f4c901-5164-4472-a9be-7c6c4a48e2da" providerId="ADAL" clId="{7EE42468-0FF6-459B-B4A1-1B8270A2144C}" dt="2025-10-01T02:14:07.075" v="3710"/>
          <ac:picMkLst>
            <pc:docMk/>
            <pc:sldMk cId="2934180485" sldId="930"/>
            <ac:picMk id="8" creationId="{0E9B9DF3-0A59-FB35-52E5-DA6D7F7F4612}"/>
          </ac:picMkLst>
        </pc:picChg>
        <pc:picChg chg="add del mod">
          <ac:chgData name="Max Weyforth" userId="46f4c901-5164-4472-a9be-7c6c4a48e2da" providerId="ADAL" clId="{7EE42468-0FF6-459B-B4A1-1B8270A2144C}" dt="2025-10-01T02:26:53.712" v="3855" actId="21"/>
          <ac:picMkLst>
            <pc:docMk/>
            <pc:sldMk cId="2934180485" sldId="930"/>
            <ac:picMk id="9" creationId="{C2389A0B-8901-390C-A5DD-EFB5C59D6952}"/>
          </ac:picMkLst>
        </pc:picChg>
        <pc:picChg chg="add mod">
          <ac:chgData name="Max Weyforth" userId="46f4c901-5164-4472-a9be-7c6c4a48e2da" providerId="ADAL" clId="{7EE42468-0FF6-459B-B4A1-1B8270A2144C}" dt="2025-10-01T02:27:48.670" v="3866" actId="1076"/>
          <ac:picMkLst>
            <pc:docMk/>
            <pc:sldMk cId="2934180485" sldId="930"/>
            <ac:picMk id="10" creationId="{C6F3575A-FFF3-A15D-0D87-D60AAC8E85B1}"/>
          </ac:picMkLst>
        </pc:picChg>
        <pc:picChg chg="add mod">
          <ac:chgData name="Max Weyforth" userId="46f4c901-5164-4472-a9be-7c6c4a48e2da" providerId="ADAL" clId="{7EE42468-0FF6-459B-B4A1-1B8270A2144C}" dt="2025-10-01T02:31:05.441" v="3879" actId="1076"/>
          <ac:picMkLst>
            <pc:docMk/>
            <pc:sldMk cId="2934180485" sldId="930"/>
            <ac:picMk id="13" creationId="{714D7688-252C-B417-DF33-FF4710842148}"/>
          </ac:picMkLst>
        </pc:picChg>
        <pc:picChg chg="del">
          <ac:chgData name="Max Weyforth" userId="46f4c901-5164-4472-a9be-7c6c4a48e2da" providerId="ADAL" clId="{7EE42468-0FF6-459B-B4A1-1B8270A2144C}" dt="2025-10-01T02:27:16.077" v="3860" actId="478"/>
          <ac:picMkLst>
            <pc:docMk/>
            <pc:sldMk cId="2934180485" sldId="930"/>
            <ac:picMk id="14" creationId="{BBDB8EAE-0D05-4F8B-A059-4C703BED34B9}"/>
          </ac:picMkLst>
        </pc:picChg>
        <pc:picChg chg="add mod">
          <ac:chgData name="Max Weyforth" userId="46f4c901-5164-4472-a9be-7c6c4a48e2da" providerId="ADAL" clId="{7EE42468-0FF6-459B-B4A1-1B8270A2144C}" dt="2025-10-01T02:31:09.017" v="3880" actId="1076"/>
          <ac:picMkLst>
            <pc:docMk/>
            <pc:sldMk cId="2934180485" sldId="930"/>
            <ac:picMk id="15" creationId="{E51C2C99-477A-DDD6-AA87-FF87647D5565}"/>
          </ac:picMkLst>
        </pc:picChg>
        <pc:picChg chg="add mod">
          <ac:chgData name="Max Weyforth" userId="46f4c901-5164-4472-a9be-7c6c4a48e2da" providerId="ADAL" clId="{7EE42468-0FF6-459B-B4A1-1B8270A2144C}" dt="2025-10-01T17:55:26.599" v="3913" actId="1076"/>
          <ac:picMkLst>
            <pc:docMk/>
            <pc:sldMk cId="2934180485" sldId="930"/>
            <ac:picMk id="1026" creationId="{53587F43-D84F-B347-43AD-6DD8C78E28BB}"/>
          </ac:picMkLst>
        </pc:picChg>
        <pc:cxnChg chg="del">
          <ac:chgData name="Max Weyforth" userId="46f4c901-5164-4472-a9be-7c6c4a48e2da" providerId="ADAL" clId="{7EE42468-0FF6-459B-B4A1-1B8270A2144C}" dt="2025-10-01T02:27:16.077" v="3860" actId="478"/>
          <ac:cxnSpMkLst>
            <pc:docMk/>
            <pc:sldMk cId="2934180485" sldId="930"/>
            <ac:cxnSpMk id="11" creationId="{E8BDC46B-CA41-8D0F-A6CA-D00F2F422D5C}"/>
          </ac:cxnSpMkLst>
        </pc:cxnChg>
      </pc:sldChg>
      <pc:sldChg chg="modSp mod modNotesTx">
        <pc:chgData name="Max Weyforth" userId="46f4c901-5164-4472-a9be-7c6c4a48e2da" providerId="ADAL" clId="{7EE42468-0FF6-459B-B4A1-1B8270A2144C}" dt="2025-10-01T02:12:04.857" v="3709" actId="14826"/>
        <pc:sldMkLst>
          <pc:docMk/>
          <pc:sldMk cId="3872150691" sldId="932"/>
        </pc:sldMkLst>
        <pc:spChg chg="mod">
          <ac:chgData name="Max Weyforth" userId="46f4c901-5164-4472-a9be-7c6c4a48e2da" providerId="ADAL" clId="{7EE42468-0FF6-459B-B4A1-1B8270A2144C}" dt="2025-09-15T22:10:56.950" v="2570" actId="113"/>
          <ac:spMkLst>
            <pc:docMk/>
            <pc:sldMk cId="3872150691" sldId="932"/>
            <ac:spMk id="2" creationId="{FACA2EE1-1A46-6B69-636F-45D50F9ED0F5}"/>
          </ac:spMkLst>
        </pc:spChg>
        <pc:picChg chg="mod">
          <ac:chgData name="Max Weyforth" userId="46f4c901-5164-4472-a9be-7c6c4a48e2da" providerId="ADAL" clId="{7EE42468-0FF6-459B-B4A1-1B8270A2144C}" dt="2025-10-01T02:08:33.165" v="3705" actId="14826"/>
          <ac:picMkLst>
            <pc:docMk/>
            <pc:sldMk cId="3872150691" sldId="932"/>
            <ac:picMk id="9" creationId="{CEC70C21-C878-EA60-4D00-76E86BFAF15B}"/>
          </ac:picMkLst>
        </pc:picChg>
        <pc:picChg chg="mod">
          <ac:chgData name="Max Weyforth" userId="46f4c901-5164-4472-a9be-7c6c4a48e2da" providerId="ADAL" clId="{7EE42468-0FF6-459B-B4A1-1B8270A2144C}" dt="2025-10-01T02:12:04.857" v="3709" actId="14826"/>
          <ac:picMkLst>
            <pc:docMk/>
            <pc:sldMk cId="3872150691" sldId="932"/>
            <ac:picMk id="11" creationId="{7828BAE0-AB50-F949-E55A-D269C2B46202}"/>
          </ac:picMkLst>
        </pc:picChg>
      </pc:sldChg>
      <pc:sldChg chg="modSp mod">
        <pc:chgData name="Max Weyforth" userId="46f4c901-5164-4472-a9be-7c6c4a48e2da" providerId="ADAL" clId="{7EE42468-0FF6-459B-B4A1-1B8270A2144C}" dt="2025-10-01T02:16:14.312" v="3712" actId="14826"/>
        <pc:sldMkLst>
          <pc:docMk/>
          <pc:sldMk cId="1758168275" sldId="933"/>
        </pc:sldMkLst>
        <pc:spChg chg="mod">
          <ac:chgData name="Max Weyforth" userId="46f4c901-5164-4472-a9be-7c6c4a48e2da" providerId="ADAL" clId="{7EE42468-0FF6-459B-B4A1-1B8270A2144C}" dt="2025-09-15T22:11:05.199" v="2572" actId="113"/>
          <ac:spMkLst>
            <pc:docMk/>
            <pc:sldMk cId="1758168275" sldId="933"/>
            <ac:spMk id="2" creationId="{197EB14F-21F9-379F-092E-12E16DF93944}"/>
          </ac:spMkLst>
        </pc:spChg>
        <pc:picChg chg="mod">
          <ac:chgData name="Max Weyforth" userId="46f4c901-5164-4472-a9be-7c6c4a48e2da" providerId="ADAL" clId="{7EE42468-0FF6-459B-B4A1-1B8270A2144C}" dt="2025-10-01T02:09:19.205" v="3706" actId="14826"/>
          <ac:picMkLst>
            <pc:docMk/>
            <pc:sldMk cId="1758168275" sldId="933"/>
            <ac:picMk id="3" creationId="{CB7FD52C-BDD4-023A-3172-7F8EF9920428}"/>
          </ac:picMkLst>
        </pc:picChg>
        <pc:picChg chg="mod">
          <ac:chgData name="Max Weyforth" userId="46f4c901-5164-4472-a9be-7c6c4a48e2da" providerId="ADAL" clId="{7EE42468-0FF6-459B-B4A1-1B8270A2144C}" dt="2025-10-01T02:16:14.312" v="3712" actId="14826"/>
          <ac:picMkLst>
            <pc:docMk/>
            <pc:sldMk cId="1758168275" sldId="933"/>
            <ac:picMk id="4" creationId="{D47D6494-E8E2-7968-93BC-D6D507B145F0}"/>
          </ac:picMkLst>
        </pc:picChg>
      </pc:sldChg>
      <pc:sldChg chg="modSp mod modNotesTx">
        <pc:chgData name="Max Weyforth" userId="46f4c901-5164-4472-a9be-7c6c4a48e2da" providerId="ADAL" clId="{7EE42468-0FF6-459B-B4A1-1B8270A2144C}" dt="2025-10-02T18:34:08.168" v="3932" actId="1076"/>
        <pc:sldMkLst>
          <pc:docMk/>
          <pc:sldMk cId="3250058142" sldId="934"/>
        </pc:sldMkLst>
        <pc:spChg chg="mod">
          <ac:chgData name="Max Weyforth" userId="46f4c901-5164-4472-a9be-7c6c4a48e2da" providerId="ADAL" clId="{7EE42468-0FF6-459B-B4A1-1B8270A2144C}" dt="2025-10-02T18:33:57.668" v="3930" actId="20577"/>
          <ac:spMkLst>
            <pc:docMk/>
            <pc:sldMk cId="3250058142" sldId="934"/>
            <ac:spMk id="2" creationId="{D602B4C0-F907-44CD-4EDC-59BD22648819}"/>
          </ac:spMkLst>
        </pc:spChg>
        <pc:picChg chg="mod">
          <ac:chgData name="Max Weyforth" userId="46f4c901-5164-4472-a9be-7c6c4a48e2da" providerId="ADAL" clId="{7EE42468-0FF6-459B-B4A1-1B8270A2144C}" dt="2025-10-02T18:34:08.168" v="3932" actId="1076"/>
          <ac:picMkLst>
            <pc:docMk/>
            <pc:sldMk cId="3250058142" sldId="934"/>
            <ac:picMk id="7" creationId="{FDC06F5C-6DF7-982F-7B2B-B04A16D5233C}"/>
          </ac:picMkLst>
        </pc:picChg>
        <pc:picChg chg="mod">
          <ac:chgData name="Max Weyforth" userId="46f4c901-5164-4472-a9be-7c6c4a48e2da" providerId="ADAL" clId="{7EE42468-0FF6-459B-B4A1-1B8270A2144C}" dt="2025-10-02T18:34:00.796" v="3931" actId="1076"/>
          <ac:picMkLst>
            <pc:docMk/>
            <pc:sldMk cId="3250058142" sldId="934"/>
            <ac:picMk id="8" creationId="{DB04C1B0-87D1-051E-5836-941951508DE3}"/>
          </ac:picMkLst>
        </pc:picChg>
      </pc:sldChg>
      <pc:sldChg chg="addSp delSp modSp mod">
        <pc:chgData name="Max Weyforth" userId="46f4c901-5164-4472-a9be-7c6c4a48e2da" providerId="ADAL" clId="{7EE42468-0FF6-459B-B4A1-1B8270A2144C}" dt="2025-10-01T02:19:45.028" v="3721" actId="1076"/>
        <pc:sldMkLst>
          <pc:docMk/>
          <pc:sldMk cId="3542680475" sldId="935"/>
        </pc:sldMkLst>
        <pc:spChg chg="mod">
          <ac:chgData name="Max Weyforth" userId="46f4c901-5164-4472-a9be-7c6c4a48e2da" providerId="ADAL" clId="{7EE42468-0FF6-459B-B4A1-1B8270A2144C}" dt="2025-09-15T22:12:24.139" v="2577" actId="113"/>
          <ac:spMkLst>
            <pc:docMk/>
            <pc:sldMk cId="3542680475" sldId="935"/>
            <ac:spMk id="2" creationId="{ABEA07F1-C117-152E-E974-1ECD84867309}"/>
          </ac:spMkLst>
        </pc:spChg>
        <pc:picChg chg="add mod">
          <ac:chgData name="Max Weyforth" userId="46f4c901-5164-4472-a9be-7c6c4a48e2da" providerId="ADAL" clId="{7EE42468-0FF6-459B-B4A1-1B8270A2144C}" dt="2025-10-01T02:19:45.028" v="3721" actId="1076"/>
          <ac:picMkLst>
            <pc:docMk/>
            <pc:sldMk cId="3542680475" sldId="935"/>
            <ac:picMk id="3" creationId="{C4125904-ABCE-76EA-5381-5D6AFC53BDA5}"/>
          </ac:picMkLst>
        </pc:picChg>
        <pc:picChg chg="del">
          <ac:chgData name="Max Weyforth" userId="46f4c901-5164-4472-a9be-7c6c4a48e2da" providerId="ADAL" clId="{7EE42468-0FF6-459B-B4A1-1B8270A2144C}" dt="2025-10-01T02:19:32.026" v="3718" actId="478"/>
          <ac:picMkLst>
            <pc:docMk/>
            <pc:sldMk cId="3542680475" sldId="935"/>
            <ac:picMk id="4" creationId="{CA7D1D6D-BE6D-79FD-F42D-DFE5472ACF0D}"/>
          </ac:picMkLst>
        </pc:picChg>
      </pc:sldChg>
      <pc:sldChg chg="addSp delSp modSp mod">
        <pc:chgData name="Max Weyforth" userId="46f4c901-5164-4472-a9be-7c6c4a48e2da" providerId="ADAL" clId="{7EE42468-0FF6-459B-B4A1-1B8270A2144C}" dt="2025-09-15T22:04:38.974" v="2547" actId="1076"/>
        <pc:sldMkLst>
          <pc:docMk/>
          <pc:sldMk cId="3042667009" sldId="939"/>
        </pc:sldMkLst>
        <pc:spChg chg="add mod">
          <ac:chgData name="Max Weyforth" userId="46f4c901-5164-4472-a9be-7c6c4a48e2da" providerId="ADAL" clId="{7EE42468-0FF6-459B-B4A1-1B8270A2144C}" dt="2025-09-15T22:04:37.065" v="2546" actId="1076"/>
          <ac:spMkLst>
            <pc:docMk/>
            <pc:sldMk cId="3042667009" sldId="939"/>
            <ac:spMk id="6" creationId="{8AFA9D93-55FC-85DE-D35B-A10D2502D655}"/>
          </ac:spMkLst>
        </pc:spChg>
        <pc:spChg chg="add mod">
          <ac:chgData name="Max Weyforth" userId="46f4c901-5164-4472-a9be-7c6c4a48e2da" providerId="ADAL" clId="{7EE42468-0FF6-459B-B4A1-1B8270A2144C}" dt="2025-09-15T22:04:37.065" v="2546" actId="1076"/>
          <ac:spMkLst>
            <pc:docMk/>
            <pc:sldMk cId="3042667009" sldId="939"/>
            <ac:spMk id="8" creationId="{BBC381F3-F5A8-CF8D-21C8-323551980F7B}"/>
          </ac:spMkLst>
        </pc:spChg>
        <pc:spChg chg="add mod">
          <ac:chgData name="Max Weyforth" userId="46f4c901-5164-4472-a9be-7c6c4a48e2da" providerId="ADAL" clId="{7EE42468-0FF6-459B-B4A1-1B8270A2144C}" dt="2025-09-15T22:04:37.065" v="2546" actId="1076"/>
          <ac:spMkLst>
            <pc:docMk/>
            <pc:sldMk cId="3042667009" sldId="939"/>
            <ac:spMk id="9" creationId="{789902C5-C42F-E0E2-2A8E-DC9D530D9B03}"/>
          </ac:spMkLst>
        </pc:spChg>
        <pc:spChg chg="mod">
          <ac:chgData name="Max Weyforth" userId="46f4c901-5164-4472-a9be-7c6c4a48e2da" providerId="ADAL" clId="{7EE42468-0FF6-459B-B4A1-1B8270A2144C}" dt="2025-09-15T20:32:47.356" v="1302" actId="27636"/>
          <ac:spMkLst>
            <pc:docMk/>
            <pc:sldMk cId="3042667009" sldId="939"/>
            <ac:spMk id="128002" creationId="{63351FA8-856D-293A-E677-239517CAFB5A}"/>
          </ac:spMkLst>
        </pc:spChg>
        <pc:picChg chg="add mod modCrop">
          <ac:chgData name="Max Weyforth" userId="46f4c901-5164-4472-a9be-7c6c4a48e2da" providerId="ADAL" clId="{7EE42468-0FF6-459B-B4A1-1B8270A2144C}" dt="2025-09-15T22:04:38.974" v="2547" actId="1076"/>
          <ac:picMkLst>
            <pc:docMk/>
            <pc:sldMk cId="3042667009" sldId="939"/>
            <ac:picMk id="3" creationId="{76EF8A97-FCA5-C402-15D0-1F62B84CD721}"/>
          </ac:picMkLst>
        </pc:picChg>
      </pc:sldChg>
      <pc:sldChg chg="addSp delSp modSp mod setBg">
        <pc:chgData name="Max Weyforth" userId="46f4c901-5164-4472-a9be-7c6c4a48e2da" providerId="ADAL" clId="{7EE42468-0FF6-459B-B4A1-1B8270A2144C}" dt="2025-09-15T22:04:49.997" v="2548" actId="1076"/>
        <pc:sldMkLst>
          <pc:docMk/>
          <pc:sldMk cId="4091642563" sldId="940"/>
        </pc:sldMkLst>
        <pc:spChg chg="mod">
          <ac:chgData name="Max Weyforth" userId="46f4c901-5164-4472-a9be-7c6c4a48e2da" providerId="ADAL" clId="{7EE42468-0FF6-459B-B4A1-1B8270A2144C}" dt="2025-09-15T20:32:52.742" v="1303" actId="1076"/>
          <ac:spMkLst>
            <pc:docMk/>
            <pc:sldMk cId="4091642563" sldId="940"/>
            <ac:spMk id="128002" creationId="{CE2976C0-E6D6-718C-E7DA-591B0C93C0B5}"/>
          </ac:spMkLst>
        </pc:spChg>
        <pc:picChg chg="add mod modCrop">
          <ac:chgData name="Max Weyforth" userId="46f4c901-5164-4472-a9be-7c6c4a48e2da" providerId="ADAL" clId="{7EE42468-0FF6-459B-B4A1-1B8270A2144C}" dt="2025-09-15T22:04:49.997" v="2548" actId="1076"/>
          <ac:picMkLst>
            <pc:docMk/>
            <pc:sldMk cId="4091642563" sldId="940"/>
            <ac:picMk id="3" creationId="{8A914941-9D6F-01E7-0DD0-9982889B996E}"/>
          </ac:picMkLst>
        </pc:picChg>
      </pc:sldChg>
      <pc:sldChg chg="addSp modSp mod">
        <pc:chgData name="Max Weyforth" userId="46f4c901-5164-4472-a9be-7c6c4a48e2da" providerId="ADAL" clId="{7EE42468-0FF6-459B-B4A1-1B8270A2144C}" dt="2025-09-15T20:33:06.788" v="1325" actId="20577"/>
        <pc:sldMkLst>
          <pc:docMk/>
          <pc:sldMk cId="1708597625" sldId="941"/>
        </pc:sldMkLst>
        <pc:spChg chg="mod">
          <ac:chgData name="Max Weyforth" userId="46f4c901-5164-4472-a9be-7c6c4a48e2da" providerId="ADAL" clId="{7EE42468-0FF6-459B-B4A1-1B8270A2144C}" dt="2025-09-15T20:33:06.788" v="1325" actId="20577"/>
          <ac:spMkLst>
            <pc:docMk/>
            <pc:sldMk cId="1708597625" sldId="941"/>
            <ac:spMk id="128002" creationId="{31513BEE-BBC5-2A89-BDCB-6EF18423CF6A}"/>
          </ac:spMkLst>
        </pc:spChg>
        <pc:picChg chg="add mod">
          <ac:chgData name="Max Weyforth" userId="46f4c901-5164-4472-a9be-7c6c4a48e2da" providerId="ADAL" clId="{7EE42468-0FF6-459B-B4A1-1B8270A2144C}" dt="2025-09-15T20:19:37.157" v="1150" actId="1076"/>
          <ac:picMkLst>
            <pc:docMk/>
            <pc:sldMk cId="1708597625" sldId="941"/>
            <ac:picMk id="2" creationId="{7A14DF36-38F5-65B5-D620-3BED6DAE2D72}"/>
          </ac:picMkLst>
        </pc:picChg>
      </pc:sldChg>
      <pc:sldChg chg="addSp delSp modSp mod modNotesTx">
        <pc:chgData name="Max Weyforth" userId="46f4c901-5164-4472-a9be-7c6c4a48e2da" providerId="ADAL" clId="{7EE42468-0FF6-459B-B4A1-1B8270A2144C}" dt="2025-09-29T21:44:13.709" v="3297" actId="20577"/>
        <pc:sldMkLst>
          <pc:docMk/>
          <pc:sldMk cId="3746918060" sldId="942"/>
        </pc:sldMkLst>
        <pc:spChg chg="mod">
          <ac:chgData name="Max Weyforth" userId="46f4c901-5164-4472-a9be-7c6c4a48e2da" providerId="ADAL" clId="{7EE42468-0FF6-459B-B4A1-1B8270A2144C}" dt="2025-09-15T22:09:54.962" v="2563" actId="1076"/>
          <ac:spMkLst>
            <pc:docMk/>
            <pc:sldMk cId="3746918060" sldId="942"/>
            <ac:spMk id="128004" creationId="{7D0C4560-00FB-F0CA-140A-890B1C1E570D}"/>
          </ac:spMkLst>
        </pc:spChg>
        <pc:picChg chg="add mod">
          <ac:chgData name="Max Weyforth" userId="46f4c901-5164-4472-a9be-7c6c4a48e2da" providerId="ADAL" clId="{7EE42468-0FF6-459B-B4A1-1B8270A2144C}" dt="2025-09-15T23:24:35.791" v="2780" actId="1076"/>
          <ac:picMkLst>
            <pc:docMk/>
            <pc:sldMk cId="3746918060" sldId="942"/>
            <ac:picMk id="4" creationId="{9653D0E5-F23F-FF70-8E48-2D33A48ABF93}"/>
          </ac:picMkLst>
        </pc:picChg>
      </pc:sldChg>
      <pc:sldChg chg="modSp mod modNotesTx">
        <pc:chgData name="Max Weyforth" userId="46f4c901-5164-4472-a9be-7c6c4a48e2da" providerId="ADAL" clId="{7EE42468-0FF6-459B-B4A1-1B8270A2144C}" dt="2025-09-16T14:31:47.283" v="2834" actId="2711"/>
        <pc:sldMkLst>
          <pc:docMk/>
          <pc:sldMk cId="122385548" sldId="943"/>
        </pc:sldMkLst>
        <pc:spChg chg="mod">
          <ac:chgData name="Max Weyforth" userId="46f4c901-5164-4472-a9be-7c6c4a48e2da" providerId="ADAL" clId="{7EE42468-0FF6-459B-B4A1-1B8270A2144C}" dt="2025-09-16T14:31:47.283" v="2834" actId="2711"/>
          <ac:spMkLst>
            <pc:docMk/>
            <pc:sldMk cId="122385548" sldId="943"/>
            <ac:spMk id="2" creationId="{A02E633F-1922-39B5-4578-1C5B0B705D38}"/>
          </ac:spMkLst>
        </pc:spChg>
        <pc:spChg chg="mod">
          <ac:chgData name="Max Weyforth" userId="46f4c901-5164-4472-a9be-7c6c4a48e2da" providerId="ADAL" clId="{7EE42468-0FF6-459B-B4A1-1B8270A2144C}" dt="2025-09-16T14:31:24.098" v="2831" actId="113"/>
          <ac:spMkLst>
            <pc:docMk/>
            <pc:sldMk cId="122385548" sldId="943"/>
            <ac:spMk id="12" creationId="{E249F378-EA85-BFC0-29F7-CFDA43BA634E}"/>
          </ac:spMkLst>
        </pc:spChg>
        <pc:spChg chg="mod">
          <ac:chgData name="Max Weyforth" userId="46f4c901-5164-4472-a9be-7c6c4a48e2da" providerId="ADAL" clId="{7EE42468-0FF6-459B-B4A1-1B8270A2144C}" dt="2025-09-16T14:31:15.280" v="2829" actId="113"/>
          <ac:spMkLst>
            <pc:docMk/>
            <pc:sldMk cId="122385548" sldId="943"/>
            <ac:spMk id="15" creationId="{DB45731E-719E-7AE2-2AB5-5FC15D560962}"/>
          </ac:spMkLst>
        </pc:spChg>
        <pc:spChg chg="mod">
          <ac:chgData name="Max Weyforth" userId="46f4c901-5164-4472-a9be-7c6c4a48e2da" providerId="ADAL" clId="{7EE42468-0FF6-459B-B4A1-1B8270A2144C}" dt="2025-09-16T14:31:19.078" v="2830" actId="113"/>
          <ac:spMkLst>
            <pc:docMk/>
            <pc:sldMk cId="122385548" sldId="943"/>
            <ac:spMk id="16" creationId="{7C0F97BE-3035-75DF-0102-BCF158BC05F2}"/>
          </ac:spMkLst>
        </pc:spChg>
        <pc:spChg chg="mod">
          <ac:chgData name="Max Weyforth" userId="46f4c901-5164-4472-a9be-7c6c4a48e2da" providerId="ADAL" clId="{7EE42468-0FF6-459B-B4A1-1B8270A2144C}" dt="2025-09-15T19:12:26.028" v="1" actId="14100"/>
          <ac:spMkLst>
            <pc:docMk/>
            <pc:sldMk cId="122385548" sldId="943"/>
            <ac:spMk id="128002" creationId="{2EEB78AA-2AB7-3964-023C-B1F0033B7EF5}"/>
          </ac:spMkLst>
        </pc:spChg>
        <pc:picChg chg="mod">
          <ac:chgData name="Max Weyforth" userId="46f4c901-5164-4472-a9be-7c6c4a48e2da" providerId="ADAL" clId="{7EE42468-0FF6-459B-B4A1-1B8270A2144C}" dt="2025-09-15T19:15:00.466" v="16" actId="1076"/>
          <ac:picMkLst>
            <pc:docMk/>
            <pc:sldMk cId="122385548" sldId="943"/>
            <ac:picMk id="7" creationId="{22E6491C-14A3-DF36-FCEA-C3684DA59EFC}"/>
          </ac:picMkLst>
        </pc:picChg>
      </pc:sldChg>
      <pc:sldChg chg="modSp add mod ord modNotesTx">
        <pc:chgData name="Max Weyforth" userId="46f4c901-5164-4472-a9be-7c6c4a48e2da" providerId="ADAL" clId="{7EE42468-0FF6-459B-B4A1-1B8270A2144C}" dt="2025-10-01T02:21:18.235" v="3747" actId="20577"/>
        <pc:sldMkLst>
          <pc:docMk/>
          <pc:sldMk cId="3834388384" sldId="944"/>
        </pc:sldMkLst>
        <pc:spChg chg="mod">
          <ac:chgData name="Max Weyforth" userId="46f4c901-5164-4472-a9be-7c6c4a48e2da" providerId="ADAL" clId="{7EE42468-0FF6-459B-B4A1-1B8270A2144C}" dt="2025-09-15T20:48:32.224" v="1461" actId="20577"/>
          <ac:spMkLst>
            <pc:docMk/>
            <pc:sldMk cId="3834388384" sldId="944"/>
            <ac:spMk id="128002" creationId="{C6220754-9D0E-DCBC-9A8B-88BCF7A52281}"/>
          </ac:spMkLst>
        </pc:spChg>
        <pc:spChg chg="mod">
          <ac:chgData name="Max Weyforth" userId="46f4c901-5164-4472-a9be-7c6c4a48e2da" providerId="ADAL" clId="{7EE42468-0FF6-459B-B4A1-1B8270A2144C}" dt="2025-09-15T21:32:41.881" v="2163" actId="313"/>
          <ac:spMkLst>
            <pc:docMk/>
            <pc:sldMk cId="3834388384" sldId="944"/>
            <ac:spMk id="128004" creationId="{0970E530-97FF-07A1-D0FD-6CE892D347BF}"/>
          </ac:spMkLst>
        </pc:spChg>
      </pc:sldChg>
      <pc:sldChg chg="addSp modSp new mod">
        <pc:chgData name="Max Weyforth" userId="46f4c901-5164-4472-a9be-7c6c4a48e2da" providerId="ADAL" clId="{7EE42468-0FF6-459B-B4A1-1B8270A2144C}" dt="2025-09-15T22:19:28.564" v="2597" actId="1076"/>
        <pc:sldMkLst>
          <pc:docMk/>
          <pc:sldMk cId="2756043584" sldId="945"/>
        </pc:sldMkLst>
        <pc:spChg chg="mod">
          <ac:chgData name="Max Weyforth" userId="46f4c901-5164-4472-a9be-7c6c4a48e2da" providerId="ADAL" clId="{7EE42468-0FF6-459B-B4A1-1B8270A2144C}" dt="2025-09-15T20:48:09.020" v="1442" actId="12789"/>
          <ac:spMkLst>
            <pc:docMk/>
            <pc:sldMk cId="2756043584" sldId="945"/>
            <ac:spMk id="2" creationId="{0B07D17E-695F-A463-7711-D7700F46821E}"/>
          </ac:spMkLst>
        </pc:spChg>
        <pc:picChg chg="add mod">
          <ac:chgData name="Max Weyforth" userId="46f4c901-5164-4472-a9be-7c6c4a48e2da" providerId="ADAL" clId="{7EE42468-0FF6-459B-B4A1-1B8270A2144C}" dt="2025-09-15T22:19:28.564" v="2597" actId="1076"/>
          <ac:picMkLst>
            <pc:docMk/>
            <pc:sldMk cId="2756043584" sldId="945"/>
            <ac:picMk id="3" creationId="{08CB0B35-10B6-56EE-16EE-E97802F40FAE}"/>
          </ac:picMkLst>
        </pc:picChg>
      </pc:sldChg>
      <pc:sldMasterChg chg="addSp modSldLayout">
        <pc:chgData name="Max Weyforth" userId="46f4c901-5164-4472-a9be-7c6c4a48e2da" providerId="ADAL" clId="{7EE42468-0FF6-459B-B4A1-1B8270A2144C}" dt="2025-09-15T19:21:17.096" v="182"/>
        <pc:sldMasterMkLst>
          <pc:docMk/>
          <pc:sldMasterMk cId="1853830814" sldId="2147483940"/>
        </pc:sldMasterMkLst>
        <pc:sldLayoutChg chg="addSp">
          <pc:chgData name="Max Weyforth" userId="46f4c901-5164-4472-a9be-7c6c4a48e2da" providerId="ADAL" clId="{7EE42468-0FF6-459B-B4A1-1B8270A2144C}" dt="2025-09-15T19:21:17.096" v="182"/>
          <pc:sldLayoutMkLst>
            <pc:docMk/>
            <pc:sldMasterMk cId="1853830814" sldId="2147483940"/>
            <pc:sldLayoutMk cId="3376364174" sldId="2147483941"/>
          </pc:sldLayoutMkLst>
        </pc:sldLayoutChg>
        <pc:sldLayoutChg chg="addSp">
          <pc:chgData name="Max Weyforth" userId="46f4c901-5164-4472-a9be-7c6c4a48e2da" providerId="ADAL" clId="{7EE42468-0FF6-459B-B4A1-1B8270A2144C}" dt="2025-09-15T19:21:17.096" v="182"/>
          <pc:sldLayoutMkLst>
            <pc:docMk/>
            <pc:sldMasterMk cId="1853830814" sldId="2147483940"/>
            <pc:sldLayoutMk cId="878570235" sldId="2147483942"/>
          </pc:sldLayoutMkLst>
        </pc:sldLayoutChg>
        <pc:sldLayoutChg chg="addSp">
          <pc:chgData name="Max Weyforth" userId="46f4c901-5164-4472-a9be-7c6c4a48e2da" providerId="ADAL" clId="{7EE42468-0FF6-459B-B4A1-1B8270A2144C}" dt="2025-09-15T19:21:17.096" v="182"/>
          <pc:sldLayoutMkLst>
            <pc:docMk/>
            <pc:sldMasterMk cId="1853830814" sldId="2147483940"/>
            <pc:sldLayoutMk cId="1760974835" sldId="2147483943"/>
          </pc:sldLayoutMkLst>
        </pc:sldLayoutChg>
        <pc:sldLayoutChg chg="addSp">
          <pc:chgData name="Max Weyforth" userId="46f4c901-5164-4472-a9be-7c6c4a48e2da" providerId="ADAL" clId="{7EE42468-0FF6-459B-B4A1-1B8270A2144C}" dt="2025-09-15T19:21:17.096" v="182"/>
          <pc:sldLayoutMkLst>
            <pc:docMk/>
            <pc:sldMasterMk cId="1853830814" sldId="2147483940"/>
            <pc:sldLayoutMk cId="1843274394" sldId="2147483944"/>
          </pc:sldLayoutMkLst>
        </pc:sldLayoutChg>
        <pc:sldLayoutChg chg="addSp">
          <pc:chgData name="Max Weyforth" userId="46f4c901-5164-4472-a9be-7c6c4a48e2da" providerId="ADAL" clId="{7EE42468-0FF6-459B-B4A1-1B8270A2144C}" dt="2025-09-15T19:21:17.096" v="182"/>
          <pc:sldLayoutMkLst>
            <pc:docMk/>
            <pc:sldMasterMk cId="1853830814" sldId="2147483940"/>
            <pc:sldLayoutMk cId="2354144069" sldId="2147483945"/>
          </pc:sldLayoutMkLst>
        </pc:sldLayoutChg>
        <pc:sldLayoutChg chg="addSp">
          <pc:chgData name="Max Weyforth" userId="46f4c901-5164-4472-a9be-7c6c4a48e2da" providerId="ADAL" clId="{7EE42468-0FF6-459B-B4A1-1B8270A2144C}" dt="2025-09-15T19:21:17.096" v="182"/>
          <pc:sldLayoutMkLst>
            <pc:docMk/>
            <pc:sldMasterMk cId="1853830814" sldId="2147483940"/>
            <pc:sldLayoutMk cId="1920878595" sldId="2147483946"/>
          </pc:sldLayoutMkLst>
        </pc:sldLayoutChg>
        <pc:sldLayoutChg chg="addSp">
          <pc:chgData name="Max Weyforth" userId="46f4c901-5164-4472-a9be-7c6c4a48e2da" providerId="ADAL" clId="{7EE42468-0FF6-459B-B4A1-1B8270A2144C}" dt="2025-09-15T19:21:17.096" v="182"/>
          <pc:sldLayoutMkLst>
            <pc:docMk/>
            <pc:sldMasterMk cId="1853830814" sldId="2147483940"/>
            <pc:sldLayoutMk cId="4047198841" sldId="2147483947"/>
          </pc:sldLayoutMkLst>
        </pc:sldLayoutChg>
        <pc:sldLayoutChg chg="addSp">
          <pc:chgData name="Max Weyforth" userId="46f4c901-5164-4472-a9be-7c6c4a48e2da" providerId="ADAL" clId="{7EE42468-0FF6-459B-B4A1-1B8270A2144C}" dt="2025-09-15T19:21:17.096" v="182"/>
          <pc:sldLayoutMkLst>
            <pc:docMk/>
            <pc:sldMasterMk cId="1853830814" sldId="2147483940"/>
            <pc:sldLayoutMk cId="1193112258" sldId="2147483948"/>
          </pc:sldLayoutMkLst>
        </pc:sldLayoutChg>
        <pc:sldLayoutChg chg="addSp">
          <pc:chgData name="Max Weyforth" userId="46f4c901-5164-4472-a9be-7c6c4a48e2da" providerId="ADAL" clId="{7EE42468-0FF6-459B-B4A1-1B8270A2144C}" dt="2025-09-15T19:21:17.096" v="182"/>
          <pc:sldLayoutMkLst>
            <pc:docMk/>
            <pc:sldMasterMk cId="1853830814" sldId="2147483940"/>
            <pc:sldLayoutMk cId="3871084540" sldId="2147483949"/>
          </pc:sldLayoutMkLst>
        </pc:sldLayoutChg>
        <pc:sldLayoutChg chg="addSp">
          <pc:chgData name="Max Weyforth" userId="46f4c901-5164-4472-a9be-7c6c4a48e2da" providerId="ADAL" clId="{7EE42468-0FF6-459B-B4A1-1B8270A2144C}" dt="2025-09-15T19:21:17.096" v="182"/>
          <pc:sldLayoutMkLst>
            <pc:docMk/>
            <pc:sldMasterMk cId="1853830814" sldId="2147483940"/>
            <pc:sldLayoutMk cId="2586944159" sldId="2147483956"/>
          </pc:sldLayoutMkLst>
        </pc:sldLayoutChg>
        <pc:sldLayoutChg chg="addSp">
          <pc:chgData name="Max Weyforth" userId="46f4c901-5164-4472-a9be-7c6c4a48e2da" providerId="ADAL" clId="{7EE42468-0FF6-459B-B4A1-1B8270A2144C}" dt="2025-09-15T19:21:17.096" v="182"/>
          <pc:sldLayoutMkLst>
            <pc:docMk/>
            <pc:sldMasterMk cId="1853830814" sldId="2147483940"/>
            <pc:sldLayoutMk cId="2814711778" sldId="2147483957"/>
          </pc:sldLayoutMkLst>
        </pc:sldLayoutChg>
      </pc:sldMasterChg>
      <pc:sldMasterChg chg="addSp modSldLayout">
        <pc:chgData name="Max Weyforth" userId="46f4c901-5164-4472-a9be-7c6c4a48e2da" providerId="ADAL" clId="{7EE42468-0FF6-459B-B4A1-1B8270A2144C}" dt="2025-09-15T19:21:20.052" v="183"/>
        <pc:sldMasterMkLst>
          <pc:docMk/>
          <pc:sldMasterMk cId="3232690138" sldId="2147483958"/>
        </pc:sldMasterMkLst>
        <pc:spChg chg="add">
          <ac:chgData name="Max Weyforth" userId="46f4c901-5164-4472-a9be-7c6c4a48e2da" providerId="ADAL" clId="{7EE42468-0FF6-459B-B4A1-1B8270A2144C}" dt="2025-09-15T19:21:20.052" v="183"/>
          <ac:spMkLst>
            <pc:docMk/>
            <pc:sldMasterMk cId="3232690138" sldId="2147483958"/>
            <ac:spMk id="7" creationId="{4CC67DE9-5493-55C5-6E00-CFF5123372E7}"/>
          </ac:spMkLst>
        </pc:spChg>
        <pc:sldLayoutChg chg="addSp">
          <pc:chgData name="Max Weyforth" userId="46f4c901-5164-4472-a9be-7c6c4a48e2da" providerId="ADAL" clId="{7EE42468-0FF6-459B-B4A1-1B8270A2144C}" dt="2025-09-15T19:21:20.052" v="183"/>
          <pc:sldLayoutMkLst>
            <pc:docMk/>
            <pc:sldMasterMk cId="3232690138" sldId="2147483958"/>
            <pc:sldLayoutMk cId="4146349690" sldId="2147483960"/>
          </pc:sldLayoutMkLst>
          <pc:spChg chg="add">
            <ac:chgData name="Max Weyforth" userId="46f4c901-5164-4472-a9be-7c6c4a48e2da" providerId="ADAL" clId="{7EE42468-0FF6-459B-B4A1-1B8270A2144C}" dt="2025-09-15T19:21:20.052" v="183"/>
            <ac:spMkLst>
              <pc:docMk/>
              <pc:sldMasterMk cId="3232690138" sldId="2147483958"/>
              <pc:sldLayoutMk cId="4146349690" sldId="2147483960"/>
              <ac:spMk id="7" creationId="{811FBF0C-4379-54F6-09FF-53D59FD1299D}"/>
            </ac:spMkLst>
          </pc:spChg>
        </pc:sldLayoutChg>
        <pc:sldLayoutChg chg="addSp">
          <pc:chgData name="Max Weyforth" userId="46f4c901-5164-4472-a9be-7c6c4a48e2da" providerId="ADAL" clId="{7EE42468-0FF6-459B-B4A1-1B8270A2144C}" dt="2025-09-15T19:21:20.052" v="183"/>
          <pc:sldLayoutMkLst>
            <pc:docMk/>
            <pc:sldMasterMk cId="3232690138" sldId="2147483958"/>
            <pc:sldLayoutMk cId="937538926" sldId="2147483961"/>
          </pc:sldLayoutMkLst>
          <pc:spChg chg="add">
            <ac:chgData name="Max Weyforth" userId="46f4c901-5164-4472-a9be-7c6c4a48e2da" providerId="ADAL" clId="{7EE42468-0FF6-459B-B4A1-1B8270A2144C}" dt="2025-09-15T19:21:20.052" v="183"/>
            <ac:spMkLst>
              <pc:docMk/>
              <pc:sldMasterMk cId="3232690138" sldId="2147483958"/>
              <pc:sldLayoutMk cId="937538926" sldId="2147483961"/>
              <ac:spMk id="7" creationId="{71143257-B1F1-0814-585C-0AC22AA4F9DC}"/>
            </ac:spMkLst>
          </pc:spChg>
        </pc:sldLayoutChg>
        <pc:sldLayoutChg chg="addSp">
          <pc:chgData name="Max Weyforth" userId="46f4c901-5164-4472-a9be-7c6c4a48e2da" providerId="ADAL" clId="{7EE42468-0FF6-459B-B4A1-1B8270A2144C}" dt="2025-09-15T19:21:20.052" v="183"/>
          <pc:sldLayoutMkLst>
            <pc:docMk/>
            <pc:sldMasterMk cId="3232690138" sldId="2147483958"/>
            <pc:sldLayoutMk cId="163073661" sldId="2147483962"/>
          </pc:sldLayoutMkLst>
          <pc:spChg chg="add">
            <ac:chgData name="Max Weyforth" userId="46f4c901-5164-4472-a9be-7c6c4a48e2da" providerId="ADAL" clId="{7EE42468-0FF6-459B-B4A1-1B8270A2144C}" dt="2025-09-15T19:21:20.052" v="183"/>
            <ac:spMkLst>
              <pc:docMk/>
              <pc:sldMasterMk cId="3232690138" sldId="2147483958"/>
              <pc:sldLayoutMk cId="163073661" sldId="2147483962"/>
              <ac:spMk id="8" creationId="{31E92014-843B-75FB-7200-FB8124549DAD}"/>
            </ac:spMkLst>
          </pc:spChg>
        </pc:sldLayoutChg>
        <pc:sldLayoutChg chg="addSp">
          <pc:chgData name="Max Weyforth" userId="46f4c901-5164-4472-a9be-7c6c4a48e2da" providerId="ADAL" clId="{7EE42468-0FF6-459B-B4A1-1B8270A2144C}" dt="2025-09-15T19:21:20.052" v="183"/>
          <pc:sldLayoutMkLst>
            <pc:docMk/>
            <pc:sldMasterMk cId="3232690138" sldId="2147483958"/>
            <pc:sldLayoutMk cId="2001371232" sldId="2147483963"/>
          </pc:sldLayoutMkLst>
          <pc:spChg chg="add">
            <ac:chgData name="Max Weyforth" userId="46f4c901-5164-4472-a9be-7c6c4a48e2da" providerId="ADAL" clId="{7EE42468-0FF6-459B-B4A1-1B8270A2144C}" dt="2025-09-15T19:21:20.052" v="183"/>
            <ac:spMkLst>
              <pc:docMk/>
              <pc:sldMasterMk cId="3232690138" sldId="2147483958"/>
              <pc:sldLayoutMk cId="2001371232" sldId="2147483963"/>
              <ac:spMk id="10" creationId="{F997A8EA-03C0-4210-7563-866BD0C7488B}"/>
            </ac:spMkLst>
          </pc:spChg>
        </pc:sldLayoutChg>
        <pc:sldLayoutChg chg="addSp">
          <pc:chgData name="Max Weyforth" userId="46f4c901-5164-4472-a9be-7c6c4a48e2da" providerId="ADAL" clId="{7EE42468-0FF6-459B-B4A1-1B8270A2144C}" dt="2025-09-15T19:21:20.052" v="183"/>
          <pc:sldLayoutMkLst>
            <pc:docMk/>
            <pc:sldMasterMk cId="3232690138" sldId="2147483958"/>
            <pc:sldLayoutMk cId="3186006123" sldId="2147483964"/>
          </pc:sldLayoutMkLst>
          <pc:spChg chg="add">
            <ac:chgData name="Max Weyforth" userId="46f4c901-5164-4472-a9be-7c6c4a48e2da" providerId="ADAL" clId="{7EE42468-0FF6-459B-B4A1-1B8270A2144C}" dt="2025-09-15T19:21:20.052" v="183"/>
            <ac:spMkLst>
              <pc:docMk/>
              <pc:sldMasterMk cId="3232690138" sldId="2147483958"/>
              <pc:sldLayoutMk cId="3186006123" sldId="2147483964"/>
              <ac:spMk id="6" creationId="{529E6BB7-6829-895E-8293-C44D70572423}"/>
            </ac:spMkLst>
          </pc:spChg>
        </pc:sldLayoutChg>
        <pc:sldLayoutChg chg="addSp">
          <pc:chgData name="Max Weyforth" userId="46f4c901-5164-4472-a9be-7c6c4a48e2da" providerId="ADAL" clId="{7EE42468-0FF6-459B-B4A1-1B8270A2144C}" dt="2025-09-15T19:21:20.052" v="183"/>
          <pc:sldLayoutMkLst>
            <pc:docMk/>
            <pc:sldMasterMk cId="3232690138" sldId="2147483958"/>
            <pc:sldLayoutMk cId="2163403265" sldId="2147483965"/>
          </pc:sldLayoutMkLst>
          <pc:spChg chg="add">
            <ac:chgData name="Max Weyforth" userId="46f4c901-5164-4472-a9be-7c6c4a48e2da" providerId="ADAL" clId="{7EE42468-0FF6-459B-B4A1-1B8270A2144C}" dt="2025-09-15T19:21:20.052" v="183"/>
            <ac:spMkLst>
              <pc:docMk/>
              <pc:sldMasterMk cId="3232690138" sldId="2147483958"/>
              <pc:sldLayoutMk cId="2163403265" sldId="2147483965"/>
              <ac:spMk id="5" creationId="{B772779F-A9B4-3774-30F1-6AACB4B6D58A}"/>
            </ac:spMkLst>
          </pc:spChg>
        </pc:sldLayoutChg>
        <pc:sldLayoutChg chg="addSp">
          <pc:chgData name="Max Weyforth" userId="46f4c901-5164-4472-a9be-7c6c4a48e2da" providerId="ADAL" clId="{7EE42468-0FF6-459B-B4A1-1B8270A2144C}" dt="2025-09-15T19:21:20.052" v="183"/>
          <pc:sldLayoutMkLst>
            <pc:docMk/>
            <pc:sldMasterMk cId="3232690138" sldId="2147483958"/>
            <pc:sldLayoutMk cId="3092450301" sldId="2147483966"/>
          </pc:sldLayoutMkLst>
          <pc:spChg chg="add">
            <ac:chgData name="Max Weyforth" userId="46f4c901-5164-4472-a9be-7c6c4a48e2da" providerId="ADAL" clId="{7EE42468-0FF6-459B-B4A1-1B8270A2144C}" dt="2025-09-15T19:21:20.052" v="183"/>
            <ac:spMkLst>
              <pc:docMk/>
              <pc:sldMasterMk cId="3232690138" sldId="2147483958"/>
              <pc:sldLayoutMk cId="3092450301" sldId="2147483966"/>
              <ac:spMk id="8" creationId="{BCD5EA0E-D5A6-6EF2-B86C-C66A68FAD70A}"/>
            </ac:spMkLst>
          </pc:spChg>
        </pc:sldLayoutChg>
        <pc:sldLayoutChg chg="addSp">
          <pc:chgData name="Max Weyforth" userId="46f4c901-5164-4472-a9be-7c6c4a48e2da" providerId="ADAL" clId="{7EE42468-0FF6-459B-B4A1-1B8270A2144C}" dt="2025-09-15T19:21:20.052" v="183"/>
          <pc:sldLayoutMkLst>
            <pc:docMk/>
            <pc:sldMasterMk cId="3232690138" sldId="2147483958"/>
            <pc:sldLayoutMk cId="4283573266" sldId="2147483967"/>
          </pc:sldLayoutMkLst>
          <pc:spChg chg="add">
            <ac:chgData name="Max Weyforth" userId="46f4c901-5164-4472-a9be-7c6c4a48e2da" providerId="ADAL" clId="{7EE42468-0FF6-459B-B4A1-1B8270A2144C}" dt="2025-09-15T19:21:20.052" v="183"/>
            <ac:spMkLst>
              <pc:docMk/>
              <pc:sldMasterMk cId="3232690138" sldId="2147483958"/>
              <pc:sldLayoutMk cId="4283573266" sldId="2147483967"/>
              <ac:spMk id="3" creationId="{EF580A43-D525-CEA5-DF8A-68CE08EDBA3A}"/>
            </ac:spMkLst>
          </pc:spChg>
        </pc:sldLayoutChg>
        <pc:sldLayoutChg chg="addSp">
          <pc:chgData name="Max Weyforth" userId="46f4c901-5164-4472-a9be-7c6c4a48e2da" providerId="ADAL" clId="{7EE42468-0FF6-459B-B4A1-1B8270A2144C}" dt="2025-09-15T19:21:20.052" v="183"/>
          <pc:sldLayoutMkLst>
            <pc:docMk/>
            <pc:sldMasterMk cId="3232690138" sldId="2147483958"/>
            <pc:sldLayoutMk cId="3300397304" sldId="2147483974"/>
          </pc:sldLayoutMkLst>
          <pc:spChg chg="add">
            <ac:chgData name="Max Weyforth" userId="46f4c901-5164-4472-a9be-7c6c4a48e2da" providerId="ADAL" clId="{7EE42468-0FF6-459B-B4A1-1B8270A2144C}" dt="2025-09-15T19:21:20.052" v="183"/>
            <ac:spMkLst>
              <pc:docMk/>
              <pc:sldMasterMk cId="3232690138" sldId="2147483958"/>
              <pc:sldLayoutMk cId="3300397304" sldId="2147483974"/>
              <ac:spMk id="7" creationId="{EFBB3B5D-8574-972B-966D-28F393D80DF3}"/>
            </ac:spMkLst>
          </pc:spChg>
        </pc:sldLayoutChg>
        <pc:sldLayoutChg chg="addSp">
          <pc:chgData name="Max Weyforth" userId="46f4c901-5164-4472-a9be-7c6c4a48e2da" providerId="ADAL" clId="{7EE42468-0FF6-459B-B4A1-1B8270A2144C}" dt="2025-09-15T19:21:20.052" v="183"/>
          <pc:sldLayoutMkLst>
            <pc:docMk/>
            <pc:sldMasterMk cId="3232690138" sldId="2147483958"/>
            <pc:sldLayoutMk cId="4173421382" sldId="2147483975"/>
          </pc:sldLayoutMkLst>
          <pc:spChg chg="add">
            <ac:chgData name="Max Weyforth" userId="46f4c901-5164-4472-a9be-7c6c4a48e2da" providerId="ADAL" clId="{7EE42468-0FF6-459B-B4A1-1B8270A2144C}" dt="2025-09-15T19:21:20.052" v="183"/>
            <ac:spMkLst>
              <pc:docMk/>
              <pc:sldMasterMk cId="3232690138" sldId="2147483958"/>
              <pc:sldLayoutMk cId="4173421382" sldId="2147483975"/>
              <ac:spMk id="7" creationId="{53DDEBFF-5EA4-DB1C-AEC0-A35CC26D7F8E}"/>
            </ac:spMkLst>
          </pc:spChg>
        </pc:sldLayoutChg>
        <pc:sldLayoutChg chg="addSp">
          <pc:chgData name="Max Weyforth" userId="46f4c901-5164-4472-a9be-7c6c4a48e2da" providerId="ADAL" clId="{7EE42468-0FF6-459B-B4A1-1B8270A2144C}" dt="2025-09-15T19:21:20.052" v="183"/>
          <pc:sldLayoutMkLst>
            <pc:docMk/>
            <pc:sldMasterMk cId="3232690138" sldId="2147483958"/>
            <pc:sldLayoutMk cId="2486572526" sldId="21474839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3" name="Rectangle 3"/>
          <p:cNvSpPr>
            <a:spLocks noGrp="1" noChangeArrowheads="1"/>
          </p:cNvSpPr>
          <p:nvPr>
            <p:ph type="dt" sz="quarter" idx="1"/>
          </p:nvPr>
        </p:nvSpPr>
        <p:spPr bwMode="auto">
          <a:xfrm>
            <a:off x="4142621" y="11"/>
            <a:ext cx="3171372" cy="481311"/>
          </a:xfrm>
          <a:prstGeom prst="rect">
            <a:avLst/>
          </a:prstGeom>
          <a:noFill/>
          <a:ln w="9525">
            <a:noFill/>
            <a:miter lim="800000"/>
            <a:headEnd/>
            <a:tailEnd/>
          </a:ln>
          <a:effectLst/>
        </p:spPr>
        <p:txBody>
          <a:bodyPr vert="horz" wrap="square" lIns="96444" tIns="48223" rIns="96444" bIns="48223" numCol="1" anchor="t" anchorCtr="0" compatLnSpc="1">
            <a:prstTxWarp prst="textNoShape">
              <a:avLst/>
            </a:prstTxWarp>
          </a:bodyPr>
          <a:lstStyle>
            <a:lvl1pPr algn="r" defTabSz="964536">
              <a:defRPr sz="1300" b="0">
                <a:latin typeface="Arial" charset="0"/>
              </a:defRPr>
            </a:lvl1pPr>
          </a:lstStyle>
          <a:p>
            <a:pPr>
              <a:defRPr/>
            </a:pPr>
            <a:endParaRPr lang="en-US"/>
          </a:p>
        </p:txBody>
      </p:sp>
      <p:sp>
        <p:nvSpPr>
          <p:cNvPr id="122884" name="Rectangle 4"/>
          <p:cNvSpPr>
            <a:spLocks noGrp="1" noChangeArrowheads="1"/>
          </p:cNvSpPr>
          <p:nvPr>
            <p:ph type="ftr" sz="quarter" idx="2"/>
          </p:nvPr>
        </p:nvSpPr>
        <p:spPr bwMode="auto">
          <a:xfrm>
            <a:off x="4" y="9119893"/>
            <a:ext cx="3170162" cy="479226"/>
          </a:xfrm>
          <a:prstGeom prst="rect">
            <a:avLst/>
          </a:prstGeom>
          <a:noFill/>
          <a:ln w="9525">
            <a:noFill/>
            <a:miter lim="800000"/>
            <a:headEnd/>
            <a:tailEnd/>
          </a:ln>
          <a:effectLst/>
        </p:spPr>
        <p:txBody>
          <a:bodyPr vert="horz" wrap="square" lIns="96444" tIns="48223" rIns="96444" bIns="48223" numCol="1" anchor="b" anchorCtr="0" compatLnSpc="1">
            <a:prstTxWarp prst="textNoShape">
              <a:avLst/>
            </a:prstTxWarp>
          </a:bodyPr>
          <a:lstStyle>
            <a:lvl1pPr algn="l" defTabSz="964536">
              <a:defRPr sz="1300" b="0">
                <a:latin typeface="Arial" charset="0"/>
              </a:defRPr>
            </a:lvl1pPr>
          </a:lstStyle>
          <a:p>
            <a:pPr>
              <a:defRPr/>
            </a:pPr>
            <a:endParaRPr lang="en-US"/>
          </a:p>
        </p:txBody>
      </p:sp>
    </p:spTree>
    <p:extLst>
      <p:ext uri="{BB962C8B-B14F-4D97-AF65-F5344CB8AC3E}">
        <p14:creationId xmlns:p14="http://schemas.microsoft.com/office/powerpoint/2010/main" val="3718125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4" y="11"/>
            <a:ext cx="3170162" cy="481311"/>
          </a:xfrm>
          <a:prstGeom prst="rect">
            <a:avLst/>
          </a:prstGeom>
          <a:noFill/>
          <a:ln w="9525">
            <a:noFill/>
            <a:miter lim="800000"/>
            <a:headEnd/>
            <a:tailEnd/>
          </a:ln>
          <a:effectLst/>
        </p:spPr>
        <p:txBody>
          <a:bodyPr vert="horz" wrap="square" lIns="96444" tIns="48223" rIns="96444" bIns="48223" numCol="1" anchor="t" anchorCtr="0" compatLnSpc="1">
            <a:prstTxWarp prst="textNoShape">
              <a:avLst/>
            </a:prstTxWarp>
          </a:bodyPr>
          <a:lstStyle>
            <a:lvl1pPr algn="l" defTabSz="964536">
              <a:defRPr sz="1300" b="0">
                <a:latin typeface="Arial" charset="0"/>
              </a:defRPr>
            </a:lvl1pPr>
          </a:lstStyle>
          <a:p>
            <a:pPr>
              <a:defRPr/>
            </a:pPr>
            <a:endParaRPr lang="en-US"/>
          </a:p>
        </p:txBody>
      </p:sp>
      <p:sp>
        <p:nvSpPr>
          <p:cNvPr id="129027" name="Rectangle 3"/>
          <p:cNvSpPr>
            <a:spLocks noGrp="1" noChangeArrowheads="1"/>
          </p:cNvSpPr>
          <p:nvPr>
            <p:ph type="dt" idx="1"/>
          </p:nvPr>
        </p:nvSpPr>
        <p:spPr bwMode="auto">
          <a:xfrm>
            <a:off x="4142621" y="11"/>
            <a:ext cx="3171372" cy="481311"/>
          </a:xfrm>
          <a:prstGeom prst="rect">
            <a:avLst/>
          </a:prstGeom>
          <a:noFill/>
          <a:ln w="9525">
            <a:noFill/>
            <a:miter lim="800000"/>
            <a:headEnd/>
            <a:tailEnd/>
          </a:ln>
          <a:effectLst/>
        </p:spPr>
        <p:txBody>
          <a:bodyPr vert="horz" wrap="square" lIns="96444" tIns="48223" rIns="96444" bIns="48223" numCol="1" anchor="t" anchorCtr="0" compatLnSpc="1">
            <a:prstTxWarp prst="textNoShape">
              <a:avLst/>
            </a:prstTxWarp>
          </a:bodyPr>
          <a:lstStyle>
            <a:lvl1pPr algn="r" defTabSz="964536">
              <a:defRPr sz="1300" b="0">
                <a:latin typeface="Arial" charset="0"/>
              </a:defRPr>
            </a:lvl1pPr>
          </a:lstStyle>
          <a:p>
            <a:pPr>
              <a:defRPr/>
            </a:pPr>
            <a:endParaRPr lang="en-US"/>
          </a:p>
        </p:txBody>
      </p:sp>
      <p:sp>
        <p:nvSpPr>
          <p:cNvPr id="38916"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129029" name="Rectangle 5"/>
          <p:cNvSpPr>
            <a:spLocks noGrp="1" noChangeArrowheads="1"/>
          </p:cNvSpPr>
          <p:nvPr>
            <p:ph type="body" sz="quarter" idx="3"/>
          </p:nvPr>
        </p:nvSpPr>
        <p:spPr bwMode="auto">
          <a:xfrm>
            <a:off x="731762" y="4560995"/>
            <a:ext cx="5851676" cy="4321374"/>
          </a:xfrm>
          <a:prstGeom prst="rect">
            <a:avLst/>
          </a:prstGeom>
          <a:noFill/>
          <a:ln w="9525">
            <a:noFill/>
            <a:miter lim="800000"/>
            <a:headEnd/>
            <a:tailEnd/>
          </a:ln>
          <a:effectLst/>
        </p:spPr>
        <p:txBody>
          <a:bodyPr vert="horz" wrap="square" lIns="96444" tIns="48223" rIns="96444" bIns="48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9030" name="Rectangle 6"/>
          <p:cNvSpPr>
            <a:spLocks noGrp="1" noChangeArrowheads="1"/>
          </p:cNvSpPr>
          <p:nvPr>
            <p:ph type="ftr" sz="quarter" idx="4"/>
          </p:nvPr>
        </p:nvSpPr>
        <p:spPr bwMode="auto">
          <a:xfrm>
            <a:off x="4" y="9119893"/>
            <a:ext cx="3170162" cy="479226"/>
          </a:xfrm>
          <a:prstGeom prst="rect">
            <a:avLst/>
          </a:prstGeom>
          <a:noFill/>
          <a:ln w="9525">
            <a:noFill/>
            <a:miter lim="800000"/>
            <a:headEnd/>
            <a:tailEnd/>
          </a:ln>
          <a:effectLst/>
        </p:spPr>
        <p:txBody>
          <a:bodyPr vert="horz" wrap="square" lIns="96444" tIns="48223" rIns="96444" bIns="48223" numCol="1" anchor="b" anchorCtr="0" compatLnSpc="1">
            <a:prstTxWarp prst="textNoShape">
              <a:avLst/>
            </a:prstTxWarp>
          </a:bodyPr>
          <a:lstStyle>
            <a:lvl1pPr algn="l" defTabSz="964536">
              <a:defRPr sz="1300" b="0">
                <a:latin typeface="Arial" charset="0"/>
              </a:defRPr>
            </a:lvl1pPr>
          </a:lstStyle>
          <a:p>
            <a:pPr>
              <a:defRPr/>
            </a:pPr>
            <a:endParaRPr lang="en-US"/>
          </a:p>
        </p:txBody>
      </p:sp>
      <p:sp>
        <p:nvSpPr>
          <p:cNvPr id="129031" name="Rectangle 7"/>
          <p:cNvSpPr>
            <a:spLocks noGrp="1" noChangeArrowheads="1"/>
          </p:cNvSpPr>
          <p:nvPr>
            <p:ph type="sldNum" sz="quarter" idx="5"/>
          </p:nvPr>
        </p:nvSpPr>
        <p:spPr bwMode="auto">
          <a:xfrm>
            <a:off x="4142621" y="9119893"/>
            <a:ext cx="3171372" cy="479226"/>
          </a:xfrm>
          <a:prstGeom prst="rect">
            <a:avLst/>
          </a:prstGeom>
          <a:noFill/>
          <a:ln w="9525">
            <a:noFill/>
            <a:miter lim="800000"/>
            <a:headEnd/>
            <a:tailEnd/>
          </a:ln>
          <a:effectLst/>
        </p:spPr>
        <p:txBody>
          <a:bodyPr vert="horz" wrap="square" lIns="96444" tIns="48223" rIns="96444" bIns="48223" numCol="1" anchor="b" anchorCtr="0" compatLnSpc="1">
            <a:prstTxWarp prst="textNoShape">
              <a:avLst/>
            </a:prstTxWarp>
          </a:bodyPr>
          <a:lstStyle>
            <a:lvl1pPr algn="r" defTabSz="964536">
              <a:defRPr sz="1300" b="0">
                <a:latin typeface="Arial" charset="0"/>
              </a:defRPr>
            </a:lvl1pPr>
          </a:lstStyle>
          <a:p>
            <a:pPr>
              <a:defRPr/>
            </a:pPr>
            <a:fld id="{A7028B32-1254-4ADF-AE46-DD124CCB4B29}" type="slidenum">
              <a:rPr lang="en-US"/>
              <a:pPr>
                <a:defRPr/>
              </a:pPr>
              <a:t>‹#›</a:t>
            </a:fld>
            <a:endParaRPr lang="en-US"/>
          </a:p>
        </p:txBody>
      </p:sp>
    </p:spTree>
    <p:extLst>
      <p:ext uri="{BB962C8B-B14F-4D97-AF65-F5344CB8AC3E}">
        <p14:creationId xmlns:p14="http://schemas.microsoft.com/office/powerpoint/2010/main" val="8707865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ptos" panose="020B0004020202020204" pitchFamily="34" charset="0"/>
        <a:ea typeface="+mn-ea"/>
        <a:cs typeface="+mn-cs"/>
      </a:defRPr>
    </a:lvl1pPr>
    <a:lvl2pPr marL="457200" algn="l" rtl="0" eaLnBrk="0" fontAlgn="base" hangingPunct="0">
      <a:spcBef>
        <a:spcPct val="30000"/>
      </a:spcBef>
      <a:spcAft>
        <a:spcPct val="0"/>
      </a:spcAft>
      <a:defRPr sz="1000" kern="1200">
        <a:solidFill>
          <a:schemeClr val="tx1"/>
        </a:solidFill>
        <a:latin typeface="Aptos" panose="020B0004020202020204" pitchFamily="34" charset="0"/>
        <a:ea typeface="+mn-ea"/>
        <a:cs typeface="+mn-cs"/>
      </a:defRPr>
    </a:lvl2pPr>
    <a:lvl3pPr marL="914400" algn="l" rtl="0" eaLnBrk="0" fontAlgn="base" hangingPunct="0">
      <a:spcBef>
        <a:spcPct val="30000"/>
      </a:spcBef>
      <a:spcAft>
        <a:spcPct val="0"/>
      </a:spcAft>
      <a:defRPr sz="1000" kern="1200">
        <a:solidFill>
          <a:schemeClr val="tx1"/>
        </a:solidFill>
        <a:latin typeface="Aptos" panose="020B0004020202020204" pitchFamily="34" charset="0"/>
        <a:ea typeface="+mn-ea"/>
        <a:cs typeface="+mn-cs"/>
      </a:defRPr>
    </a:lvl3pPr>
    <a:lvl4pPr marL="1371600" algn="l" rtl="0" eaLnBrk="0" fontAlgn="base" hangingPunct="0">
      <a:spcBef>
        <a:spcPct val="30000"/>
      </a:spcBef>
      <a:spcAft>
        <a:spcPct val="0"/>
      </a:spcAft>
      <a:defRPr sz="1000" kern="1200">
        <a:solidFill>
          <a:schemeClr val="tx1"/>
        </a:solidFill>
        <a:latin typeface="Aptos" panose="020B0004020202020204" pitchFamily="34" charset="0"/>
        <a:ea typeface="+mn-ea"/>
        <a:cs typeface="+mn-cs"/>
      </a:defRPr>
    </a:lvl4pPr>
    <a:lvl5pPr marL="1828800" algn="l" rtl="0" eaLnBrk="0" fontAlgn="base" hangingPunct="0">
      <a:spcBef>
        <a:spcPct val="30000"/>
      </a:spcBef>
      <a:spcAft>
        <a:spcPct val="0"/>
      </a:spcAft>
      <a:defRPr sz="100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mokeball.com/bar-associations/minnesotabil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7028B32-1254-4ADF-AE46-DD124CCB4B29}" type="slidenum">
              <a:rPr lang="en-US" smtClean="0"/>
              <a:pPr>
                <a:defRPr/>
              </a:pPr>
              <a:t>0</a:t>
            </a:fld>
            <a:endParaRPr lang="en-US"/>
          </a:p>
        </p:txBody>
      </p:sp>
    </p:spTree>
    <p:extLst>
      <p:ext uri="{BB962C8B-B14F-4D97-AF65-F5344CB8AC3E}">
        <p14:creationId xmlns:p14="http://schemas.microsoft.com/office/powerpoint/2010/main" val="3073312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87D81-82E7-995D-038C-2F17C472D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38481-0DFE-386E-F2F9-0BC553212A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FA8D8C-F4E9-50B2-00CE-3AFA963AF7B4}"/>
              </a:ext>
            </a:extLst>
          </p:cNvPr>
          <p:cNvSpPr>
            <a:spLocks noGrp="1"/>
          </p:cNvSpPr>
          <p:nvPr>
            <p:ph type="body" idx="1"/>
          </p:nvPr>
        </p:nvSpPr>
        <p:spPr/>
        <p:txBody>
          <a:bodyPr/>
          <a:lstStyle/>
          <a:p>
            <a:pPr marL="179525" indent="-179525" fontAlgn="ctr">
              <a:buFont typeface="Arial" panose="020B0604020202020204" pitchFamily="34" charset="0"/>
              <a:buChar char="•"/>
            </a:pPr>
            <a:r>
              <a:rPr lang="en-US" b="1"/>
              <a:t>Subsidiary Ledgers  </a:t>
            </a:r>
            <a:r>
              <a:rPr lang="en-US"/>
              <a:t>for each individual trust account (Books)</a:t>
            </a:r>
          </a:p>
          <a:p>
            <a:pPr marL="658259" lvl="1" indent="-179525" fontAlgn="ctr">
              <a:buFont typeface="Arial" panose="020B0604020202020204" pitchFamily="34" charset="0"/>
              <a:buChar char="•"/>
            </a:pPr>
            <a:r>
              <a:rPr lang="en-US"/>
              <a:t>Separated by client matter</a:t>
            </a:r>
          </a:p>
          <a:p>
            <a:pPr marL="658259" lvl="1" indent="-179525" fontAlgn="ctr">
              <a:buFont typeface="Arial" panose="020B0604020202020204" pitchFamily="34" charset="0"/>
              <a:buChar char="•"/>
            </a:pPr>
            <a:r>
              <a:rPr lang="en-US"/>
              <a:t>Has the same information as the check register but separated by matter / client.</a:t>
            </a:r>
          </a:p>
          <a:p>
            <a:pPr marL="658259" lvl="1" indent="-179525" fontAlgn="ctr">
              <a:buFont typeface="Arial" panose="020B0604020202020204" pitchFamily="34" charset="0"/>
              <a:buChar char="•"/>
            </a:pPr>
            <a:r>
              <a:rPr lang="en-US"/>
              <a:t>Also one for attorney funds (not exceeding $200)</a:t>
            </a:r>
          </a:p>
          <a:p>
            <a:pPr marL="658259" lvl="1" indent="-179525" fontAlgn="ctr">
              <a:buFont typeface="Arial" panose="020B0604020202020204" pitchFamily="34" charset="0"/>
              <a:buChar char="•"/>
            </a:pPr>
            <a:endParaRPr lang="en-US"/>
          </a:p>
          <a:p>
            <a:pPr marL="179525" indent="-179525">
              <a:buFont typeface="Arial" panose="020B0604020202020204" pitchFamily="34" charset="0"/>
              <a:buChar char="•"/>
            </a:pPr>
            <a:r>
              <a:rPr lang="en-US"/>
              <a:t>Most of these books and records can be easily created within an accounting software (insert some QB examples) and they will update / track almost automatically. </a:t>
            </a:r>
          </a:p>
          <a:p>
            <a:pPr marL="658259" lvl="1" indent="-179525">
              <a:buFont typeface="Arial" panose="020B0604020202020204" pitchFamily="34" charset="0"/>
              <a:buChar char="•"/>
            </a:pPr>
            <a:r>
              <a:rPr lang="en-US"/>
              <a:t>You can summarize reports in different ways and even run reconciliations. </a:t>
            </a:r>
          </a:p>
          <a:p>
            <a:pPr marL="179525" indent="-179525">
              <a:buFont typeface="Arial" panose="020B0604020202020204" pitchFamily="34" charset="0"/>
              <a:buChar char="•"/>
            </a:pPr>
            <a:r>
              <a:rPr lang="en-US"/>
              <a:t>Maintain books and records for 6 years (MN requirement) after the related legal issue is resolved for your client.</a:t>
            </a:r>
          </a:p>
          <a:p>
            <a:pPr marL="179525" indent="-179525">
              <a:buFont typeface="Arial" panose="020B0604020202020204" pitchFamily="34" charset="0"/>
              <a:buChar char="•"/>
            </a:pPr>
            <a:r>
              <a:rPr lang="en-US"/>
              <a:t>Your client ledgers should NEVER be negative. This means you are overdrafting a client account and using funds they do not have. </a:t>
            </a:r>
          </a:p>
          <a:p>
            <a:r>
              <a:rPr lang="en-US"/>
              <a:t> </a:t>
            </a:r>
          </a:p>
          <a:p>
            <a:pPr algn="l"/>
            <a:endParaRPr lang="en-US"/>
          </a:p>
          <a:p>
            <a:pPr algn="l"/>
            <a:endParaRPr lang="en-US"/>
          </a:p>
        </p:txBody>
      </p:sp>
      <p:sp>
        <p:nvSpPr>
          <p:cNvPr id="4" name="Slide Number Placeholder 3">
            <a:extLst>
              <a:ext uri="{FF2B5EF4-FFF2-40B4-BE49-F238E27FC236}">
                <a16:creationId xmlns:a16="http://schemas.microsoft.com/office/drawing/2014/main" id="{C9C15A70-874C-F82C-D87D-B3895FF1399A}"/>
              </a:ext>
            </a:extLst>
          </p:cNvPr>
          <p:cNvSpPr>
            <a:spLocks noGrp="1"/>
          </p:cNvSpPr>
          <p:nvPr>
            <p:ph type="sldNum" sz="quarter" idx="10"/>
          </p:nvPr>
        </p:nvSpPr>
        <p:spPr/>
        <p:txBody>
          <a:bodyPr/>
          <a:lstStyle/>
          <a:p>
            <a:pPr>
              <a:defRPr/>
            </a:pPr>
            <a:fld id="{A7028B32-1254-4ADF-AE46-DD124CCB4B29}" type="slidenum">
              <a:rPr lang="en-US" smtClean="0"/>
              <a:pPr>
                <a:defRPr/>
              </a:pPr>
              <a:t>9</a:t>
            </a:fld>
            <a:endParaRPr lang="en-US"/>
          </a:p>
        </p:txBody>
      </p:sp>
    </p:spTree>
    <p:extLst>
      <p:ext uri="{BB962C8B-B14F-4D97-AF65-F5344CB8AC3E}">
        <p14:creationId xmlns:p14="http://schemas.microsoft.com/office/powerpoint/2010/main" val="382585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83E77-76F6-B46A-3764-0461D3D23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FD560-ED2C-4481-839C-73DC0017A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D80BE-6C5D-66A8-C23B-1AFCC29814ED}"/>
              </a:ext>
            </a:extLst>
          </p:cNvPr>
          <p:cNvSpPr>
            <a:spLocks noGrp="1"/>
          </p:cNvSpPr>
          <p:nvPr>
            <p:ph type="body" idx="1"/>
          </p:nvPr>
        </p:nvSpPr>
        <p:spPr/>
        <p:txBody>
          <a:bodyPr/>
          <a:lstStyle/>
          <a:p>
            <a:pPr marL="179525" indent="-179525" fontAlgn="ctr">
              <a:buFont typeface="Arial" panose="020B0604020202020204" pitchFamily="34" charset="0"/>
              <a:buChar char="•"/>
            </a:pPr>
            <a:r>
              <a:rPr lang="en-US"/>
              <a:t>Monthly Books and Records</a:t>
            </a:r>
          </a:p>
          <a:p>
            <a:pPr marL="658259" lvl="1" indent="-179525" fontAlgn="ctr">
              <a:buFont typeface="Arial" panose="020B0604020202020204" pitchFamily="34" charset="0"/>
              <a:buChar char="•"/>
            </a:pPr>
            <a:r>
              <a:rPr lang="en-US" b="1"/>
              <a:t>Trial Balance of Subsidiary ledgers </a:t>
            </a:r>
            <a:r>
              <a:rPr lang="en-US"/>
              <a:t>(Books)</a:t>
            </a:r>
          </a:p>
          <a:p>
            <a:pPr marL="1136994" lvl="2" indent="-179525" fontAlgn="ctr">
              <a:buFont typeface="Arial" panose="020B0604020202020204" pitchFamily="34" charset="0"/>
              <a:buChar char="•"/>
            </a:pPr>
            <a:r>
              <a:rPr lang="en-US"/>
              <a:t>Each client matter and their balances as of bank statement date</a:t>
            </a:r>
          </a:p>
          <a:p>
            <a:pPr marL="1136994" lvl="2" indent="-179525" fontAlgn="ctr">
              <a:buFont typeface="Arial" panose="020B0604020202020204" pitchFamily="34" charset="0"/>
              <a:buChar char="•"/>
            </a:pPr>
            <a:endParaRPr lang="en-US"/>
          </a:p>
          <a:p>
            <a:pPr marL="179525" indent="-179525" fontAlgn="ctr">
              <a:buFont typeface="Arial" panose="020B0604020202020204" pitchFamily="34" charset="0"/>
              <a:buChar char="•"/>
            </a:pPr>
            <a:r>
              <a:rPr lang="en-US"/>
              <a:t>Maintain Records of your Trial Balance of subsidiary ledgers in PDF.</a:t>
            </a:r>
          </a:p>
          <a:p>
            <a:pPr marL="179525" indent="-179525">
              <a:buFont typeface="Arial" panose="020B0604020202020204" pitchFamily="34" charset="0"/>
              <a:buChar char="•"/>
            </a:pPr>
            <a:r>
              <a:rPr lang="en-US"/>
              <a:t>Most of these books and records can be easily created within an accounting software (insert some QB examples) and they will update / track almost automatically. </a:t>
            </a:r>
          </a:p>
          <a:p>
            <a:pPr marL="658259" lvl="1" indent="-179525">
              <a:buFont typeface="Arial" panose="020B0604020202020204" pitchFamily="34" charset="0"/>
              <a:buChar char="•"/>
            </a:pPr>
            <a:r>
              <a:rPr lang="en-US"/>
              <a:t>You can summarize reports in different ways and even run reconciliations. </a:t>
            </a:r>
          </a:p>
          <a:p>
            <a:pPr marL="179525" indent="-179525">
              <a:buFont typeface="Arial" panose="020B0604020202020204" pitchFamily="34" charset="0"/>
              <a:buChar char="•"/>
            </a:pPr>
            <a:r>
              <a:rPr lang="en-US"/>
              <a:t>Maintain books and records for 6 years (MN requirement) after the related legal issue is resolved for your client.</a:t>
            </a:r>
          </a:p>
          <a:p>
            <a:pPr marL="179525" indent="-179525">
              <a:buFont typeface="Arial" panose="020B0604020202020204" pitchFamily="34" charset="0"/>
              <a:buChar char="•"/>
            </a:pPr>
            <a:r>
              <a:rPr lang="en-US"/>
              <a:t>Your client ledgers should NEVER be negative. This means you are overdrafting a client account and using funds they do not have. </a:t>
            </a:r>
          </a:p>
          <a:p>
            <a:r>
              <a:rPr lang="en-US"/>
              <a:t> </a:t>
            </a:r>
          </a:p>
          <a:p>
            <a:pPr algn="l"/>
            <a:endParaRPr lang="en-US"/>
          </a:p>
          <a:p>
            <a:pPr algn="l"/>
            <a:endParaRPr lang="en-US"/>
          </a:p>
        </p:txBody>
      </p:sp>
      <p:sp>
        <p:nvSpPr>
          <p:cNvPr id="4" name="Slide Number Placeholder 3">
            <a:extLst>
              <a:ext uri="{FF2B5EF4-FFF2-40B4-BE49-F238E27FC236}">
                <a16:creationId xmlns:a16="http://schemas.microsoft.com/office/drawing/2014/main" id="{AC5B1191-78DA-A657-FB51-0C1D57A2D138}"/>
              </a:ext>
            </a:extLst>
          </p:cNvPr>
          <p:cNvSpPr>
            <a:spLocks noGrp="1"/>
          </p:cNvSpPr>
          <p:nvPr>
            <p:ph type="sldNum" sz="quarter" idx="10"/>
          </p:nvPr>
        </p:nvSpPr>
        <p:spPr/>
        <p:txBody>
          <a:bodyPr/>
          <a:lstStyle/>
          <a:p>
            <a:pPr>
              <a:defRPr/>
            </a:pPr>
            <a:fld id="{A7028B32-1254-4ADF-AE46-DD124CCB4B29}" type="slidenum">
              <a:rPr lang="en-US" smtClean="0"/>
              <a:pPr>
                <a:defRPr/>
              </a:pPr>
              <a:t>10</a:t>
            </a:fld>
            <a:endParaRPr lang="en-US"/>
          </a:p>
        </p:txBody>
      </p:sp>
    </p:spTree>
    <p:extLst>
      <p:ext uri="{BB962C8B-B14F-4D97-AF65-F5344CB8AC3E}">
        <p14:creationId xmlns:p14="http://schemas.microsoft.com/office/powerpoint/2010/main" val="1711525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7882E-1610-F458-9F1A-3869198AC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CB2B4-A19B-761C-8171-D057FF0734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16B44A-0E8E-1C79-0C1D-9E7C0F112C29}"/>
              </a:ext>
            </a:extLst>
          </p:cNvPr>
          <p:cNvSpPr>
            <a:spLocks noGrp="1"/>
          </p:cNvSpPr>
          <p:nvPr>
            <p:ph type="body" idx="1"/>
          </p:nvPr>
        </p:nvSpPr>
        <p:spPr/>
        <p:txBody>
          <a:bodyPr/>
          <a:lstStyle/>
          <a:p>
            <a:pPr marL="179525" indent="-179525">
              <a:buFont typeface="Arial" panose="020B0604020202020204" pitchFamily="34" charset="0"/>
              <a:buChar char="•"/>
            </a:pPr>
            <a:r>
              <a:rPr lang="en-US"/>
              <a:t>Records are documents created in the ordinary course of operating a bank account or handling other client property.</a:t>
            </a:r>
          </a:p>
          <a:p>
            <a:pPr algn="l"/>
            <a:endParaRPr lang="en-US"/>
          </a:p>
          <a:p>
            <a:pPr marL="179525" indent="-179525" fontAlgn="ctr">
              <a:buFont typeface="Arial" panose="020B0604020202020204" pitchFamily="34" charset="0"/>
              <a:buChar char="•"/>
            </a:pPr>
            <a:r>
              <a:rPr lang="en-US" b="1"/>
              <a:t>Other records </a:t>
            </a:r>
            <a:r>
              <a:rPr lang="en-US"/>
              <a:t>(Records)</a:t>
            </a:r>
          </a:p>
          <a:p>
            <a:pPr marL="658259" lvl="1" indent="-179525" fontAlgn="ctr">
              <a:buFont typeface="Arial" panose="020B0604020202020204" pitchFamily="34" charset="0"/>
              <a:buChar char="•"/>
            </a:pPr>
            <a:r>
              <a:rPr lang="en-US"/>
              <a:t>Check copies</a:t>
            </a:r>
          </a:p>
          <a:p>
            <a:pPr marL="658259" lvl="1" indent="-179525" fontAlgn="ctr">
              <a:buFont typeface="Arial" panose="020B0604020202020204" pitchFamily="34" charset="0"/>
              <a:buChar char="•"/>
            </a:pPr>
            <a:r>
              <a:rPr lang="en-US"/>
              <a:t>Bank statements</a:t>
            </a:r>
          </a:p>
          <a:p>
            <a:pPr marL="658259" lvl="1" indent="-179525" fontAlgn="ctr">
              <a:buFont typeface="Arial" panose="020B0604020202020204" pitchFamily="34" charset="0"/>
              <a:buChar char="•"/>
            </a:pPr>
            <a:r>
              <a:rPr lang="en-US"/>
              <a:t>Cancelled checks</a:t>
            </a:r>
          </a:p>
          <a:p>
            <a:pPr marL="658259" lvl="1" indent="-179525" fontAlgn="ctr">
              <a:buFont typeface="Arial" panose="020B0604020202020204" pitchFamily="34" charset="0"/>
              <a:buChar char="•"/>
            </a:pPr>
            <a:r>
              <a:rPr lang="en-US"/>
              <a:t>Wire / ACH / Electronic transfer confirmations (even electronic transfers require an authorization memo signed by the lawyer)</a:t>
            </a:r>
          </a:p>
          <a:p>
            <a:pPr marL="658259" lvl="1" indent="-179525" fontAlgn="ctr">
              <a:buFont typeface="Arial" panose="020B0604020202020204" pitchFamily="34" charset="0"/>
              <a:buChar char="•"/>
            </a:pPr>
            <a:r>
              <a:rPr lang="en-US"/>
              <a:t>Documentation of cash payments (countersigned copy of a receipt signed by the payor)</a:t>
            </a:r>
          </a:p>
          <a:p>
            <a:pPr marL="658259" lvl="1" indent="-179525" fontAlgn="ctr">
              <a:buFont typeface="Arial" panose="020B0604020202020204" pitchFamily="34" charset="0"/>
              <a:buChar char="•"/>
            </a:pPr>
            <a:r>
              <a:rPr lang="en-US"/>
              <a:t>Bank wire authorizations (signed by lawyer)</a:t>
            </a:r>
          </a:p>
          <a:p>
            <a:pPr marL="658259" lvl="1" indent="-179525" fontAlgn="ctr">
              <a:buFont typeface="Arial" panose="020B0604020202020204" pitchFamily="34" charset="0"/>
              <a:buChar char="•"/>
            </a:pPr>
            <a:r>
              <a:rPr lang="en-US"/>
              <a:t>Deposit Slips (annotated with client name)</a:t>
            </a:r>
          </a:p>
          <a:p>
            <a:pPr marL="658259" lvl="1" indent="-179525" fontAlgn="ctr">
              <a:buFont typeface="Arial" panose="020B0604020202020204" pitchFamily="34" charset="0"/>
              <a:buChar char="•"/>
            </a:pPr>
            <a:endParaRPr lang="en-US"/>
          </a:p>
          <a:p>
            <a:pPr marL="179525" indent="-179525" fontAlgn="ctr">
              <a:buFont typeface="Arial" panose="020B0604020202020204" pitchFamily="34" charset="0"/>
              <a:buChar char="•"/>
            </a:pPr>
            <a:r>
              <a:rPr lang="en-US"/>
              <a:t>Banks also usually produce these records automatically which you can refer back to – however make sure you are aware of their retention policies in case you need to retain these yourself.</a:t>
            </a:r>
          </a:p>
          <a:p>
            <a:pPr marL="179525" indent="-179525" fontAlgn="ctr">
              <a:buFont typeface="Arial" panose="020B0604020202020204" pitchFamily="34" charset="0"/>
              <a:buChar char="•"/>
            </a:pPr>
            <a:r>
              <a:rPr lang="en-US"/>
              <a:t>Remember that some auto records (like cash receipts and deposit slips) need to be annotated. </a:t>
            </a:r>
          </a:p>
          <a:p>
            <a:pPr marL="179525" indent="-179525">
              <a:buFont typeface="Arial" panose="020B0604020202020204" pitchFamily="34" charset="0"/>
              <a:buChar char="•"/>
            </a:pPr>
            <a:r>
              <a:rPr lang="en-US"/>
              <a:t>Maintain books and records for 6 years (MN requirement) after the related legal issue is resolved for your client. </a:t>
            </a:r>
          </a:p>
        </p:txBody>
      </p:sp>
      <p:sp>
        <p:nvSpPr>
          <p:cNvPr id="4" name="Slide Number Placeholder 3">
            <a:extLst>
              <a:ext uri="{FF2B5EF4-FFF2-40B4-BE49-F238E27FC236}">
                <a16:creationId xmlns:a16="http://schemas.microsoft.com/office/drawing/2014/main" id="{FE4C4348-1982-40FD-9557-EA4119B83549}"/>
              </a:ext>
            </a:extLst>
          </p:cNvPr>
          <p:cNvSpPr>
            <a:spLocks noGrp="1"/>
          </p:cNvSpPr>
          <p:nvPr>
            <p:ph type="sldNum" sz="quarter" idx="10"/>
          </p:nvPr>
        </p:nvSpPr>
        <p:spPr/>
        <p:txBody>
          <a:bodyPr/>
          <a:lstStyle/>
          <a:p>
            <a:pPr>
              <a:defRPr/>
            </a:pPr>
            <a:fld id="{A7028B32-1254-4ADF-AE46-DD124CCB4B29}" type="slidenum">
              <a:rPr lang="en-US" smtClean="0"/>
              <a:pPr>
                <a:defRPr/>
              </a:pPr>
              <a:t>11</a:t>
            </a:fld>
            <a:endParaRPr lang="en-US"/>
          </a:p>
        </p:txBody>
      </p:sp>
    </p:spTree>
    <p:extLst>
      <p:ext uri="{BB962C8B-B14F-4D97-AF65-F5344CB8AC3E}">
        <p14:creationId xmlns:p14="http://schemas.microsoft.com/office/powerpoint/2010/main" val="2837955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085D3-BC6F-497C-6A36-98102E1A6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BB5B0-C3A7-1650-4C18-892B781AC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02BE7-2246-60E1-13C0-C6478B77D461}"/>
              </a:ext>
            </a:extLst>
          </p:cNvPr>
          <p:cNvSpPr>
            <a:spLocks noGrp="1"/>
          </p:cNvSpPr>
          <p:nvPr>
            <p:ph type="body" idx="1"/>
          </p:nvPr>
        </p:nvSpPr>
        <p:spPr/>
        <p:txBody>
          <a:bodyPr/>
          <a:lstStyle/>
          <a:p>
            <a:pPr marL="179525" indent="-179525">
              <a:buFont typeface="Arial" panose="020B0604020202020204" pitchFamily="34" charset="0"/>
              <a:buChar char="•"/>
            </a:pPr>
            <a:r>
              <a:rPr lang="en-US"/>
              <a:t>Now reconciliations involve matching your books and records to each other. </a:t>
            </a:r>
          </a:p>
          <a:p>
            <a:pPr marL="179525" indent="-179525">
              <a:buFont typeface="Arial" panose="020B0604020202020204" pitchFamily="34" charset="0"/>
              <a:buChar char="•"/>
            </a:pPr>
            <a:r>
              <a:rPr lang="en-US"/>
              <a:t>This process takes your books and records and transforms them from separate pieces of chicken scratch (or a neatly organized database – but still separate) to an organized and RECONCILED collection of documents. </a:t>
            </a:r>
          </a:p>
          <a:p>
            <a:pPr marL="179525" indent="-179525">
              <a:buFont typeface="Arial" panose="020B0604020202020204" pitchFamily="34" charset="0"/>
              <a:buChar char="•"/>
            </a:pPr>
            <a:r>
              <a:rPr lang="en-US"/>
              <a:t>Yes, the reconciliations reconcile…or at least they should. </a:t>
            </a:r>
          </a:p>
          <a:p>
            <a:pPr marL="179525" indent="-179525">
              <a:buFont typeface="Arial" panose="020B0604020202020204" pitchFamily="34" charset="0"/>
              <a:buChar char="•"/>
            </a:pPr>
            <a:r>
              <a:rPr lang="en-US"/>
              <a:t>Reconciliations should be completed Monthly</a:t>
            </a:r>
          </a:p>
          <a:p>
            <a:pPr marL="658259" lvl="1" indent="-179525">
              <a:buFont typeface="Arial" panose="020B0604020202020204" pitchFamily="34" charset="0"/>
              <a:buChar char="•"/>
            </a:pPr>
            <a:r>
              <a:rPr lang="en-US"/>
              <a:t>This keeps your trust accounting current</a:t>
            </a:r>
          </a:p>
          <a:p>
            <a:pPr marL="658259" lvl="1" indent="-179525">
              <a:buFont typeface="Arial" panose="020B0604020202020204" pitchFamily="34" charset="0"/>
              <a:buChar char="•"/>
            </a:pPr>
            <a:r>
              <a:rPr lang="en-US"/>
              <a:t>Allows you to resolve issues quickly – within the month they occurred</a:t>
            </a:r>
          </a:p>
          <a:p>
            <a:pPr marL="658259" lvl="1" indent="-179525">
              <a:buFont typeface="Arial" panose="020B0604020202020204" pitchFamily="34" charset="0"/>
              <a:buChar char="•"/>
            </a:pPr>
            <a:r>
              <a:rPr lang="en-US"/>
              <a:t>In the event of investigation, you have updated reports.</a:t>
            </a:r>
          </a:p>
          <a:p>
            <a:pPr marL="179525" indent="-179525">
              <a:buFont typeface="Arial" panose="020B0604020202020204" pitchFamily="34" charset="0"/>
              <a:buChar char="•"/>
            </a:pPr>
            <a:r>
              <a:rPr lang="en-US"/>
              <a:t>3-way match of the Bank Statement, Trial Balance of Subsidiary Ledgers, and the Check Register.</a:t>
            </a:r>
          </a:p>
          <a:p>
            <a:pPr marL="179525" indent="-179525">
              <a:buFont typeface="Arial" panose="020B0604020202020204" pitchFamily="34" charset="0"/>
              <a:buChar char="•"/>
            </a:pPr>
            <a:r>
              <a:rPr lang="en-US"/>
              <a:t>Completed using transactions as of the date of the bank statement</a:t>
            </a:r>
          </a:p>
          <a:p>
            <a:pPr marL="179525" indent="-179525">
              <a:buFont typeface="Arial" panose="020B0604020202020204" pitchFamily="34" charset="0"/>
              <a:buChar char="•"/>
            </a:pPr>
            <a:r>
              <a:rPr lang="en-US"/>
              <a:t>All three should match.  If they don’t you have to investigate! </a:t>
            </a:r>
          </a:p>
          <a:p>
            <a:pPr marL="658259" lvl="1" indent="-179525">
              <a:buFont typeface="Arial" panose="020B0604020202020204" pitchFamily="34" charset="0"/>
              <a:buChar char="•"/>
            </a:pPr>
            <a:r>
              <a:rPr lang="en-US"/>
              <a:t>Either you have an issue in your accounting, or more likely, there are outstanding checks which have been recorded in your ledgers but have not cleared the bank</a:t>
            </a:r>
          </a:p>
          <a:p>
            <a:pPr marL="179525" indent="-179525">
              <a:buFont typeface="Arial" panose="020B0604020202020204" pitchFamily="34" charset="0"/>
              <a:buChar char="•"/>
            </a:pPr>
            <a:r>
              <a:rPr lang="en-US"/>
              <a:t>Remember to maintain PDF copies of these documents and the reconciliation itself.</a:t>
            </a:r>
          </a:p>
          <a:p>
            <a:pPr marL="179525" indent="-179525">
              <a:buFont typeface="Arial" panose="020B0604020202020204" pitchFamily="34" charset="0"/>
              <a:buChar char="•"/>
            </a:pPr>
            <a:endParaRPr lang="en-US"/>
          </a:p>
          <a:p>
            <a:pPr marL="179525" indent="-179525">
              <a:buFont typeface="Arial" panose="020B0604020202020204" pitchFamily="34" charset="0"/>
              <a:buChar char="•"/>
            </a:pPr>
            <a:r>
              <a:rPr lang="en-US"/>
              <a:t>Does it make sense to use a recycling logo here? Absolutely, because this reconciliation process should be recycled every month.</a:t>
            </a:r>
          </a:p>
          <a:p>
            <a:pPr algn="l"/>
            <a:endParaRPr lang="en-US"/>
          </a:p>
        </p:txBody>
      </p:sp>
      <p:sp>
        <p:nvSpPr>
          <p:cNvPr id="4" name="Slide Number Placeholder 3">
            <a:extLst>
              <a:ext uri="{FF2B5EF4-FFF2-40B4-BE49-F238E27FC236}">
                <a16:creationId xmlns:a16="http://schemas.microsoft.com/office/drawing/2014/main" id="{487EE1DE-4149-E1C5-5B00-4E1F0D4286EC}"/>
              </a:ext>
            </a:extLst>
          </p:cNvPr>
          <p:cNvSpPr>
            <a:spLocks noGrp="1"/>
          </p:cNvSpPr>
          <p:nvPr>
            <p:ph type="sldNum" sz="quarter" idx="10"/>
          </p:nvPr>
        </p:nvSpPr>
        <p:spPr/>
        <p:txBody>
          <a:bodyPr/>
          <a:lstStyle/>
          <a:p>
            <a:pPr>
              <a:defRPr/>
            </a:pPr>
            <a:fld id="{A7028B32-1254-4ADF-AE46-DD124CCB4B29}" type="slidenum">
              <a:rPr lang="en-US" smtClean="0"/>
              <a:pPr>
                <a:defRPr/>
              </a:pPr>
              <a:t>12</a:t>
            </a:fld>
            <a:endParaRPr lang="en-US"/>
          </a:p>
        </p:txBody>
      </p:sp>
    </p:spTree>
    <p:extLst>
      <p:ext uri="{BB962C8B-B14F-4D97-AF65-F5344CB8AC3E}">
        <p14:creationId xmlns:p14="http://schemas.microsoft.com/office/powerpoint/2010/main" val="3679439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772DE-3F8E-BD98-A692-61D935FED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1CCE1-1AFC-87F4-E83F-4321B1DAE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AA205-1F4F-B9C1-94F3-A61E36E37843}"/>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3868096E-4841-33AB-7793-A3DA8D93DB26}"/>
              </a:ext>
            </a:extLst>
          </p:cNvPr>
          <p:cNvSpPr>
            <a:spLocks noGrp="1"/>
          </p:cNvSpPr>
          <p:nvPr>
            <p:ph type="sldNum" sz="quarter" idx="10"/>
          </p:nvPr>
        </p:nvSpPr>
        <p:spPr/>
        <p:txBody>
          <a:bodyPr/>
          <a:lstStyle/>
          <a:p>
            <a:pPr>
              <a:defRPr/>
            </a:pPr>
            <a:fld id="{A7028B32-1254-4ADF-AE46-DD124CCB4B29}" type="slidenum">
              <a:rPr lang="en-US" smtClean="0"/>
              <a:pPr>
                <a:defRPr/>
              </a:pPr>
              <a:t>13</a:t>
            </a:fld>
            <a:endParaRPr lang="en-US"/>
          </a:p>
        </p:txBody>
      </p:sp>
    </p:spTree>
    <p:extLst>
      <p:ext uri="{BB962C8B-B14F-4D97-AF65-F5344CB8AC3E}">
        <p14:creationId xmlns:p14="http://schemas.microsoft.com/office/powerpoint/2010/main" val="3943180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F7900-1A01-F7F6-D9FA-74E547778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B3D04-1AED-9A79-B091-F1D09F9BA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BA7E0-05D0-763A-1B1A-AC5FF54D6D7B}"/>
              </a:ext>
            </a:extLst>
          </p:cNvPr>
          <p:cNvSpPr>
            <a:spLocks noGrp="1"/>
          </p:cNvSpPr>
          <p:nvPr>
            <p:ph type="body" idx="1"/>
          </p:nvPr>
        </p:nvSpPr>
        <p:spPr/>
        <p:txBody>
          <a:bodyPr/>
          <a:lstStyle/>
          <a:p>
            <a:pPr indent="-307853">
              <a:lnSpc>
                <a:spcPct val="120000"/>
              </a:lnSpc>
              <a:buFontTx/>
              <a:buChar char="•"/>
            </a:pPr>
            <a:r>
              <a:rPr lang="en-US">
                <a:cs typeface="Times New Roman" pitchFamily="18" charset="0"/>
              </a:rPr>
              <a:t>Receipt of funds from your client in the form of an unearned retainer</a:t>
            </a:r>
          </a:p>
          <a:p>
            <a:pPr indent="-307853">
              <a:lnSpc>
                <a:spcPct val="120000"/>
              </a:lnSpc>
              <a:buFontTx/>
              <a:buChar char="•"/>
            </a:pPr>
            <a:endParaRPr lang="en-US">
              <a:cs typeface="Times New Roman" pitchFamily="18" charset="0"/>
            </a:endParaRPr>
          </a:p>
          <a:p>
            <a:pPr indent="-307853">
              <a:lnSpc>
                <a:spcPct val="120000"/>
              </a:lnSpc>
              <a:buFontTx/>
              <a:buChar char="•"/>
            </a:pPr>
            <a:r>
              <a:rPr lang="en-US">
                <a:cs typeface="Times New Roman" pitchFamily="18" charset="0"/>
              </a:rPr>
              <a:t>Deposit the funds into your IOLTA Bank Account</a:t>
            </a:r>
          </a:p>
          <a:p>
            <a:pPr marL="529932" lvl="1" indent="-359051">
              <a:lnSpc>
                <a:spcPct val="120000"/>
              </a:lnSpc>
              <a:buFont typeface="Courier New" panose="02070309020205020404" pitchFamily="49" charset="0"/>
              <a:buChar char="o"/>
            </a:pPr>
            <a:r>
              <a:rPr lang="en-US">
                <a:cs typeface="Times New Roman" pitchFamily="18" charset="0"/>
              </a:rPr>
              <a:t>It must be your IOLTA Bank account as this is an IOLTA trust account relationship</a:t>
            </a:r>
          </a:p>
          <a:p>
            <a:pPr indent="-307853">
              <a:lnSpc>
                <a:spcPct val="120000"/>
              </a:lnSpc>
              <a:buFontTx/>
              <a:buChar char="•"/>
            </a:pPr>
            <a:r>
              <a:rPr lang="en-US">
                <a:cs typeface="Times New Roman" pitchFamily="18" charset="0"/>
              </a:rPr>
              <a:t>Record the Transaction in the Client’s Subsidiary Ledger</a:t>
            </a:r>
          </a:p>
          <a:p>
            <a:pPr marL="529932" lvl="1" indent="-359051">
              <a:lnSpc>
                <a:spcPct val="120000"/>
              </a:lnSpc>
              <a:buFont typeface="Courier New" panose="02070309020205020404" pitchFamily="49" charset="0"/>
              <a:buChar char="o"/>
            </a:pPr>
            <a:r>
              <a:rPr lang="en-US">
                <a:cs typeface="Times New Roman" pitchFamily="18" charset="0"/>
              </a:rPr>
              <a:t>If it’s a new client or a new matter, you'll have to create a new ledger</a:t>
            </a:r>
          </a:p>
          <a:p>
            <a:pPr indent="-307853">
              <a:lnSpc>
                <a:spcPct val="120000"/>
              </a:lnSpc>
              <a:buFontTx/>
              <a:buChar char="•"/>
            </a:pPr>
            <a:r>
              <a:rPr lang="en-US">
                <a:cs typeface="Times New Roman" pitchFamily="18" charset="0"/>
              </a:rPr>
              <a:t>Record the Transaction in your Check Register</a:t>
            </a:r>
          </a:p>
          <a:p>
            <a:pPr marL="529932" lvl="1" indent="-359051">
              <a:lnSpc>
                <a:spcPct val="120000"/>
              </a:lnSpc>
              <a:buFont typeface="Courier New" panose="02070309020205020404" pitchFamily="49" charset="0"/>
              <a:buChar char="o"/>
            </a:pPr>
            <a:r>
              <a:rPr lang="en-US">
                <a:cs typeface="Times New Roman" pitchFamily="18" charset="0"/>
              </a:rPr>
              <a:t>As you can see on the check register, there are transactions for other trust accounts, including the lawyers own funds.  This is a collection of ALL transactions in the trust.</a:t>
            </a:r>
          </a:p>
          <a:p>
            <a:pPr indent="-307853">
              <a:lnSpc>
                <a:spcPct val="120000"/>
              </a:lnSpc>
              <a:buFontTx/>
              <a:buChar char="•"/>
            </a:pPr>
            <a:endParaRPr lang="en-US">
              <a:cs typeface="Times New Roman" pitchFamily="18" charset="0"/>
            </a:endParaRPr>
          </a:p>
          <a:p>
            <a:pPr indent="-307853">
              <a:lnSpc>
                <a:spcPct val="120000"/>
              </a:lnSpc>
              <a:buFontTx/>
              <a:buChar char="•"/>
            </a:pPr>
            <a:r>
              <a:rPr lang="en-US">
                <a:cs typeface="Times New Roman" pitchFamily="18" charset="0"/>
              </a:rPr>
              <a:t>Often, if using a trust accounting software, the recording of the transaction in the check register and the subsidiary register can be done simultaneously.</a:t>
            </a:r>
          </a:p>
          <a:p>
            <a:pPr marL="529932" lvl="1" indent="-359051">
              <a:lnSpc>
                <a:spcPct val="120000"/>
              </a:lnSpc>
              <a:buFont typeface="Courier New" panose="02070309020205020404" pitchFamily="49" charset="0"/>
              <a:buChar char="o"/>
            </a:pPr>
            <a:r>
              <a:rPr lang="en-US">
                <a:cs typeface="Times New Roman" pitchFamily="18" charset="0"/>
              </a:rPr>
              <a:t>In depth – but you would add the funds as a liability in your clients subsidiary ledger account. The you would note those same funds are deposited into your IOLTA bank account, tied to that client.</a:t>
            </a:r>
          </a:p>
          <a:p>
            <a:pPr marL="529932" lvl="1" indent="-359051">
              <a:lnSpc>
                <a:spcPct val="120000"/>
              </a:lnSpc>
              <a:buFont typeface="Courier New" panose="02070309020205020404" pitchFamily="49" charset="0"/>
              <a:buChar char="o"/>
            </a:pPr>
            <a:r>
              <a:rPr lang="en-US">
                <a:cs typeface="Times New Roman" pitchFamily="18" charset="0"/>
              </a:rPr>
              <a:t>This is why documentation is so important, to make sure you know what each part of the transaction belongs to</a:t>
            </a:r>
          </a:p>
          <a:p>
            <a:pPr algn="l"/>
            <a:endParaRPr lang="en-US"/>
          </a:p>
        </p:txBody>
      </p:sp>
      <p:sp>
        <p:nvSpPr>
          <p:cNvPr id="4" name="Slide Number Placeholder 3">
            <a:extLst>
              <a:ext uri="{FF2B5EF4-FFF2-40B4-BE49-F238E27FC236}">
                <a16:creationId xmlns:a16="http://schemas.microsoft.com/office/drawing/2014/main" id="{71C37BB4-1DD0-5B7B-9C1E-E37807913071}"/>
              </a:ext>
            </a:extLst>
          </p:cNvPr>
          <p:cNvSpPr>
            <a:spLocks noGrp="1"/>
          </p:cNvSpPr>
          <p:nvPr>
            <p:ph type="sldNum" sz="quarter" idx="10"/>
          </p:nvPr>
        </p:nvSpPr>
        <p:spPr/>
        <p:txBody>
          <a:bodyPr/>
          <a:lstStyle/>
          <a:p>
            <a:pPr>
              <a:defRPr/>
            </a:pPr>
            <a:fld id="{A7028B32-1254-4ADF-AE46-DD124CCB4B29}" type="slidenum">
              <a:rPr lang="en-US" smtClean="0"/>
              <a:pPr>
                <a:defRPr/>
              </a:pPr>
              <a:t>14</a:t>
            </a:fld>
            <a:endParaRPr lang="en-US"/>
          </a:p>
        </p:txBody>
      </p:sp>
    </p:spTree>
    <p:extLst>
      <p:ext uri="{BB962C8B-B14F-4D97-AF65-F5344CB8AC3E}">
        <p14:creationId xmlns:p14="http://schemas.microsoft.com/office/powerpoint/2010/main" val="453550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7D7D-F061-79FE-FFA3-0299D619D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FBE03-92F8-F7C2-C16F-202DCDBD4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E09B3-5E56-53FB-8899-E2C8D6C6170A}"/>
              </a:ext>
            </a:extLst>
          </p:cNvPr>
          <p:cNvSpPr>
            <a:spLocks noGrp="1"/>
          </p:cNvSpPr>
          <p:nvPr>
            <p:ph type="body" idx="1"/>
          </p:nvPr>
        </p:nvSpPr>
        <p:spPr/>
        <p:txBody>
          <a:bodyPr/>
          <a:lstStyle/>
          <a:p>
            <a:pPr marL="179525" indent="-179525">
              <a:buFont typeface="Arial" panose="020B0604020202020204" pitchFamily="34" charset="0"/>
              <a:buChar char="•"/>
            </a:pPr>
            <a:r>
              <a:rPr lang="en-US"/>
              <a:t>Transactions within the trust account can include attorneys earning their legal fees, expenses paid on behalf of the client for their legal needs, and ultimately a refund of unused funds back to the client. </a:t>
            </a:r>
          </a:p>
          <a:p>
            <a:pPr marL="179525" indent="-179525">
              <a:buFont typeface="Arial" panose="020B0604020202020204" pitchFamily="34" charset="0"/>
              <a:buChar char="•"/>
            </a:pPr>
            <a:r>
              <a:rPr lang="en-US"/>
              <a:t>Remember the Attorney CANNOT pay their own expenses out of the trust; they must first remove the funds, then pay them out of their operating account.</a:t>
            </a:r>
          </a:p>
          <a:p>
            <a:pPr marL="179525" indent="-179525">
              <a:buFont typeface="Arial" panose="020B0604020202020204" pitchFamily="34" charset="0"/>
              <a:buChar char="•"/>
            </a:pPr>
            <a:r>
              <a:rPr lang="en-US"/>
              <a:t>Once an attorney earns fees, they should remove the amount as soon as possible.</a:t>
            </a:r>
          </a:p>
          <a:p>
            <a:pPr marL="179525" indent="-179525">
              <a:buFont typeface="Arial" panose="020B0604020202020204" pitchFamily="34" charset="0"/>
              <a:buChar char="•"/>
            </a:pPr>
            <a:endParaRPr lang="en-US"/>
          </a:p>
          <a:p>
            <a:pPr marL="179525" indent="-179525">
              <a:buFont typeface="Arial" panose="020B0604020202020204" pitchFamily="34" charset="0"/>
              <a:buChar char="•"/>
            </a:pPr>
            <a:r>
              <a:rPr lang="en-US"/>
              <a:t>In the subsidiary ledger, transactions appear back-to-back.</a:t>
            </a:r>
          </a:p>
          <a:p>
            <a:pPr marL="179525" indent="-179525">
              <a:buFont typeface="Arial" panose="020B0604020202020204" pitchFamily="34" charset="0"/>
              <a:buChar char="•"/>
            </a:pPr>
            <a:endParaRPr lang="en-US"/>
          </a:p>
          <a:p>
            <a:pPr marL="179525" indent="-179525">
              <a:buFont typeface="Arial" panose="020B0604020202020204" pitchFamily="34" charset="0"/>
              <a:buChar char="•"/>
            </a:pPr>
            <a:r>
              <a:rPr lang="en-US"/>
              <a:t>In the check ledger that includes all transactions, the fees earned and refunds are mixed throughout other trust transactions. </a:t>
            </a:r>
          </a:p>
          <a:p>
            <a:pPr marL="179525" indent="-179525">
              <a:buFont typeface="Arial" panose="020B0604020202020204" pitchFamily="34" charset="0"/>
              <a:buChar char="•"/>
            </a:pPr>
            <a:r>
              <a:rPr lang="en-US"/>
              <a:t>The mixing of transactions is where problems can arise if you are not careful. But those can be resolved through reconciliations. </a:t>
            </a:r>
          </a:p>
        </p:txBody>
      </p:sp>
      <p:sp>
        <p:nvSpPr>
          <p:cNvPr id="4" name="Slide Number Placeholder 3">
            <a:extLst>
              <a:ext uri="{FF2B5EF4-FFF2-40B4-BE49-F238E27FC236}">
                <a16:creationId xmlns:a16="http://schemas.microsoft.com/office/drawing/2014/main" id="{C5FF432D-B8BE-BEB6-A02F-72D4AFE706B1}"/>
              </a:ext>
            </a:extLst>
          </p:cNvPr>
          <p:cNvSpPr>
            <a:spLocks noGrp="1"/>
          </p:cNvSpPr>
          <p:nvPr>
            <p:ph type="sldNum" sz="quarter" idx="10"/>
          </p:nvPr>
        </p:nvSpPr>
        <p:spPr/>
        <p:txBody>
          <a:bodyPr/>
          <a:lstStyle/>
          <a:p>
            <a:pPr>
              <a:defRPr/>
            </a:pPr>
            <a:fld id="{A7028B32-1254-4ADF-AE46-DD124CCB4B29}" type="slidenum">
              <a:rPr lang="en-US" smtClean="0"/>
              <a:pPr>
                <a:defRPr/>
              </a:pPr>
              <a:t>15</a:t>
            </a:fld>
            <a:endParaRPr lang="en-US"/>
          </a:p>
        </p:txBody>
      </p:sp>
    </p:spTree>
    <p:extLst>
      <p:ext uri="{BB962C8B-B14F-4D97-AF65-F5344CB8AC3E}">
        <p14:creationId xmlns:p14="http://schemas.microsoft.com/office/powerpoint/2010/main" val="2014451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1A421-0B5E-D236-C859-A69597577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CCDD5-B3EC-B304-A1AB-F4B3B690E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1C5409-C2A7-CD95-32C1-8ACDE5123BB6}"/>
              </a:ext>
            </a:extLst>
          </p:cNvPr>
          <p:cNvSpPr>
            <a:spLocks noGrp="1"/>
          </p:cNvSpPr>
          <p:nvPr>
            <p:ph type="body" idx="1"/>
          </p:nvPr>
        </p:nvSpPr>
        <p:spPr/>
        <p:txBody>
          <a:bodyPr/>
          <a:lstStyle/>
          <a:p>
            <a:pPr marL="179525" indent="-179525">
              <a:buFont typeface="Arial" panose="020B0604020202020204" pitchFamily="34" charset="0"/>
              <a:buChar char="•"/>
            </a:pPr>
            <a:r>
              <a:rPr lang="en-US"/>
              <a:t>From the previous slide, we created the check register that includes all transactions in chronological order.  This register is maintained throughout the trust accounting process and should typically be up to date in the normal course. </a:t>
            </a:r>
          </a:p>
          <a:p>
            <a:pPr marL="179525" indent="-179525">
              <a:buFont typeface="Arial" panose="020B0604020202020204" pitchFamily="34" charset="0"/>
              <a:buChar char="•"/>
            </a:pPr>
            <a:r>
              <a:rPr lang="en-US"/>
              <a:t>The Trial balance of subsidiary ledgers is not exactly created in the normal course. It is a conglomeration of ALL of the client subsidiary ledgers which ARE created and maintained in the normal course. Essentially, the trial balance of subsidiary ledgers, is all the separate client subsidiary ledgers combined into one document.</a:t>
            </a:r>
          </a:p>
          <a:p>
            <a:pPr marL="179525" indent="-179525">
              <a:buFont typeface="Arial" panose="020B0604020202020204" pitchFamily="34" charset="0"/>
              <a:buChar char="•"/>
            </a:pPr>
            <a:r>
              <a:rPr lang="en-US"/>
              <a:t>In most trust accounting software, these will always reconcile as when you enter a transaction, it will show up in both places. </a:t>
            </a:r>
          </a:p>
          <a:p>
            <a:pPr marL="658259" lvl="1" indent="-179525">
              <a:buFont typeface="Courier New" panose="02070309020205020404" pitchFamily="49" charset="0"/>
              <a:buChar char="o"/>
            </a:pPr>
            <a:r>
              <a:rPr lang="en-US"/>
              <a:t>IE in QuickBooks you would debit your IOLTA Bank account register (which would serve as the check register) and debit your client liability account which is their subsidiary ledger.  All of your client liability accounts should equal the transactions in your IOLTA Bank account register.</a:t>
            </a:r>
          </a:p>
          <a:p>
            <a:pPr marL="179525" indent="-179525">
              <a:buFont typeface="Arial" panose="020B0604020202020204" pitchFamily="34" charset="0"/>
              <a:buChar char="•"/>
            </a:pPr>
            <a:r>
              <a:rPr lang="en-US"/>
              <a:t>Once your check register and trial balance of subsidiary ledgers match, you can move on to the bank statement reconciliation.</a:t>
            </a:r>
          </a:p>
          <a:p>
            <a:pPr marL="179525" indent="-179525">
              <a:buFont typeface="Arial" panose="020B0604020202020204" pitchFamily="34" charset="0"/>
              <a:buChar char="•"/>
            </a:pPr>
            <a:r>
              <a:rPr lang="en-US"/>
              <a:t>Note, you can do this exercise in any order, such as starting with your match of check register to the bank statement. They just have to all agree in the end. </a:t>
            </a:r>
          </a:p>
          <a:p>
            <a:pPr marL="179525" indent="-179525">
              <a:buFont typeface="Arial" panose="020B0604020202020204" pitchFamily="34" charset="0"/>
              <a:buChar char="•"/>
            </a:pPr>
            <a:endParaRPr lang="en-US"/>
          </a:p>
          <a:p>
            <a:pPr marL="179525" indent="-179525">
              <a:buFont typeface="Arial" panose="020B0604020202020204" pitchFamily="34" charset="0"/>
              <a:buChar char="•"/>
            </a:pPr>
            <a:r>
              <a:rPr lang="en-US"/>
              <a:t>Look at that! All your trust accounts are zeroed out at the end of this month, how very convenient</a:t>
            </a:r>
          </a:p>
        </p:txBody>
      </p:sp>
      <p:sp>
        <p:nvSpPr>
          <p:cNvPr id="4" name="Slide Number Placeholder 3">
            <a:extLst>
              <a:ext uri="{FF2B5EF4-FFF2-40B4-BE49-F238E27FC236}">
                <a16:creationId xmlns:a16="http://schemas.microsoft.com/office/drawing/2014/main" id="{F631A785-C1B2-2A25-809A-795A5F67F548}"/>
              </a:ext>
            </a:extLst>
          </p:cNvPr>
          <p:cNvSpPr>
            <a:spLocks noGrp="1"/>
          </p:cNvSpPr>
          <p:nvPr>
            <p:ph type="sldNum" sz="quarter" idx="10"/>
          </p:nvPr>
        </p:nvSpPr>
        <p:spPr/>
        <p:txBody>
          <a:bodyPr/>
          <a:lstStyle/>
          <a:p>
            <a:pPr>
              <a:defRPr/>
            </a:pPr>
            <a:fld id="{A7028B32-1254-4ADF-AE46-DD124CCB4B29}" type="slidenum">
              <a:rPr lang="en-US" smtClean="0"/>
              <a:pPr>
                <a:defRPr/>
              </a:pPr>
              <a:t>16</a:t>
            </a:fld>
            <a:endParaRPr lang="en-US"/>
          </a:p>
        </p:txBody>
      </p:sp>
    </p:spTree>
    <p:extLst>
      <p:ext uri="{BB962C8B-B14F-4D97-AF65-F5344CB8AC3E}">
        <p14:creationId xmlns:p14="http://schemas.microsoft.com/office/powerpoint/2010/main" val="2450645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D66E-8EA3-F8E8-5F4D-092F91AD1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52EC36-EBAF-27F2-8B67-4B2853E886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D6EAF-F157-A0A2-6D13-F0C7ED126D46}"/>
              </a:ext>
            </a:extLst>
          </p:cNvPr>
          <p:cNvSpPr>
            <a:spLocks noGrp="1"/>
          </p:cNvSpPr>
          <p:nvPr>
            <p:ph type="body" idx="1"/>
          </p:nvPr>
        </p:nvSpPr>
        <p:spPr/>
        <p:txBody>
          <a:bodyPr/>
          <a:lstStyle/>
          <a:p>
            <a:pPr marL="179525" indent="-179525">
              <a:buFont typeface="Arial" panose="020B0604020202020204" pitchFamily="34" charset="0"/>
              <a:buChar char="•"/>
            </a:pPr>
            <a:r>
              <a:rPr lang="en-US"/>
              <a:t>Since we already know the Check Register Matches the Trial balance of subsidiary ledgers, we can only look at the Check register for this part of the reconciliation</a:t>
            </a:r>
          </a:p>
          <a:p>
            <a:pPr marL="179525" indent="-179525">
              <a:buFont typeface="Arial" panose="020B0604020202020204" pitchFamily="34" charset="0"/>
              <a:buChar char="•"/>
            </a:pPr>
            <a:r>
              <a:rPr lang="en-US"/>
              <a:t>However, if unreconcilable differences are identified, then you may need to go back to the client subsidiary ledger or even other records!</a:t>
            </a:r>
          </a:p>
          <a:p>
            <a:pPr marL="179525" indent="-179525">
              <a:buFont typeface="Arial" panose="020B0604020202020204" pitchFamily="34" charset="0"/>
              <a:buChar char="•"/>
            </a:pPr>
            <a:endParaRPr lang="en-US"/>
          </a:p>
          <a:p>
            <a:pPr marL="179525" indent="-179525">
              <a:buFont typeface="Arial" panose="020B0604020202020204" pitchFamily="34" charset="0"/>
              <a:buChar char="•"/>
            </a:pPr>
            <a:r>
              <a:rPr lang="en-US"/>
              <a:t>In this reconciliation, originally our check register did not reconcile. But after reviewing the bank statement, we can see that the April refund check to A. Smith did not clear the bank yet. </a:t>
            </a:r>
          </a:p>
          <a:p>
            <a:pPr marL="179525" indent="-179525">
              <a:buFont typeface="Arial" panose="020B0604020202020204" pitchFamily="34" charset="0"/>
              <a:buChar char="•"/>
            </a:pPr>
            <a:r>
              <a:rPr lang="en-US"/>
              <a:t>If we adjust for outstanding checks, our balance reconciles and we are done.</a:t>
            </a:r>
          </a:p>
          <a:p>
            <a:pPr marL="179525" indent="-179525">
              <a:buFont typeface="Arial" panose="020B0604020202020204" pitchFamily="34" charset="0"/>
              <a:buChar char="•"/>
            </a:pPr>
            <a:r>
              <a:rPr lang="en-US"/>
              <a:t>From here, you will print (or PDF) your documents and save them in a safe place.</a:t>
            </a:r>
          </a:p>
          <a:p>
            <a:pPr marL="179525" indent="-179525">
              <a:buFont typeface="Arial" panose="020B0604020202020204" pitchFamily="34" charset="0"/>
              <a:buChar char="•"/>
            </a:pPr>
            <a:endParaRPr lang="en-US"/>
          </a:p>
          <a:p>
            <a:pPr marL="179525" indent="-179525">
              <a:buFont typeface="Arial" panose="020B0604020202020204" pitchFamily="34" charset="0"/>
              <a:buChar char="•"/>
            </a:pPr>
            <a:r>
              <a:rPr lang="en-US"/>
              <a:t>In the case the bank does not reconcile and you cannot figure it out through the use of outstanding checks, you may have to go back through all of your transactions to make sure</a:t>
            </a:r>
          </a:p>
          <a:p>
            <a:pPr marL="658259" lvl="1" indent="-179525">
              <a:buFont typeface="Arial" panose="020B0604020202020204" pitchFamily="34" charset="0"/>
              <a:buChar char="•"/>
            </a:pPr>
            <a:r>
              <a:rPr lang="en-US"/>
              <a:t>You did not miss any deposits or withdrawals made to your bank account</a:t>
            </a:r>
          </a:p>
          <a:p>
            <a:pPr marL="658259" lvl="1" indent="-179525">
              <a:buFont typeface="Arial" panose="020B0604020202020204" pitchFamily="34" charset="0"/>
              <a:buChar char="•"/>
            </a:pPr>
            <a:r>
              <a:rPr lang="en-US"/>
              <a:t>Transactions were recorded in the correct amounts</a:t>
            </a:r>
          </a:p>
          <a:p>
            <a:pPr marL="658259" lvl="1" indent="-179525">
              <a:buFont typeface="Arial" panose="020B0604020202020204" pitchFamily="34" charset="0"/>
              <a:buChar char="•"/>
            </a:pPr>
            <a:r>
              <a:rPr lang="en-US"/>
              <a:t>Transactions were recorded to the correct client accounts</a:t>
            </a:r>
          </a:p>
          <a:p>
            <a:pPr marL="658259" lvl="1" indent="-179525">
              <a:buFont typeface="Arial" panose="020B0604020202020204" pitchFamily="34" charset="0"/>
              <a:buChar char="•"/>
            </a:pPr>
            <a:r>
              <a:rPr lang="en-US"/>
              <a:t>Any other reason</a:t>
            </a:r>
          </a:p>
        </p:txBody>
      </p:sp>
      <p:sp>
        <p:nvSpPr>
          <p:cNvPr id="4" name="Slide Number Placeholder 3">
            <a:extLst>
              <a:ext uri="{FF2B5EF4-FFF2-40B4-BE49-F238E27FC236}">
                <a16:creationId xmlns:a16="http://schemas.microsoft.com/office/drawing/2014/main" id="{39D2CE88-847F-67E6-A415-6DD9A6D088BC}"/>
              </a:ext>
            </a:extLst>
          </p:cNvPr>
          <p:cNvSpPr>
            <a:spLocks noGrp="1"/>
          </p:cNvSpPr>
          <p:nvPr>
            <p:ph type="sldNum" sz="quarter" idx="10"/>
          </p:nvPr>
        </p:nvSpPr>
        <p:spPr/>
        <p:txBody>
          <a:bodyPr/>
          <a:lstStyle/>
          <a:p>
            <a:pPr>
              <a:defRPr/>
            </a:pPr>
            <a:fld id="{A7028B32-1254-4ADF-AE46-DD124CCB4B29}" type="slidenum">
              <a:rPr lang="en-US" smtClean="0"/>
              <a:pPr>
                <a:defRPr/>
              </a:pPr>
              <a:t>17</a:t>
            </a:fld>
            <a:endParaRPr lang="en-US"/>
          </a:p>
        </p:txBody>
      </p:sp>
    </p:spTree>
    <p:extLst>
      <p:ext uri="{BB962C8B-B14F-4D97-AF65-F5344CB8AC3E}">
        <p14:creationId xmlns:p14="http://schemas.microsoft.com/office/powerpoint/2010/main" val="2962635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7028B32-1254-4ADF-AE46-DD124CCB4B29}" type="slidenum">
              <a:rPr lang="en-US" smtClean="0"/>
              <a:pPr>
                <a:defRPr/>
              </a:pPr>
              <a:t>18</a:t>
            </a:fld>
            <a:endParaRPr lang="en-US"/>
          </a:p>
        </p:txBody>
      </p:sp>
    </p:spTree>
    <p:extLst>
      <p:ext uri="{BB962C8B-B14F-4D97-AF65-F5344CB8AC3E}">
        <p14:creationId xmlns:p14="http://schemas.microsoft.com/office/powerpoint/2010/main" val="2247772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7028B32-1254-4ADF-AE46-DD124CCB4B29}" type="slidenum">
              <a:rPr lang="en-US" smtClean="0"/>
              <a:pPr>
                <a:defRPr/>
              </a:pPr>
              <a:t>1</a:t>
            </a:fld>
            <a:endParaRPr lang="en-US"/>
          </a:p>
        </p:txBody>
      </p:sp>
    </p:spTree>
    <p:extLst>
      <p:ext uri="{BB962C8B-B14F-4D97-AF65-F5344CB8AC3E}">
        <p14:creationId xmlns:p14="http://schemas.microsoft.com/office/powerpoint/2010/main" val="2176191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877FE-6490-EC29-613A-464D406E7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1731C-925E-E17D-CF0B-EAA1526CD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C906F-BB58-6C63-E301-425064172B47}"/>
              </a:ext>
            </a:extLst>
          </p:cNvPr>
          <p:cNvSpPr>
            <a:spLocks noGrp="1"/>
          </p:cNvSpPr>
          <p:nvPr>
            <p:ph type="body" idx="1"/>
          </p:nvPr>
        </p:nvSpPr>
        <p:spPr/>
        <p:txBody>
          <a:bodyPr/>
          <a:lstStyle/>
          <a:p>
            <a:pPr marL="179525" indent="-179525" defTabSz="957468">
              <a:buFont typeface="Arial" panose="020B0604020202020204" pitchFamily="34" charset="0"/>
              <a:buChar char="•"/>
              <a:defRPr/>
            </a:pPr>
            <a:r>
              <a:rPr lang="en-US" b="1" i="1"/>
              <a:t>In re Edinger, </a:t>
            </a:r>
            <a:r>
              <a:rPr lang="en-US" b="1"/>
              <a:t>700 N.W.2d 462 (Minn. 2005) </a:t>
            </a:r>
            <a:r>
              <a:rPr lang="en-US"/>
              <a:t>– Overdrafts alerted the Director. He was using client funds for his own expenses and falsified transactions and documents in the amount of many thousands of dollars to cover it up.</a:t>
            </a:r>
          </a:p>
          <a:p>
            <a:pPr marL="658259" lvl="1" indent="-179525" defTabSz="957468">
              <a:buFont typeface="Arial" panose="020B0604020202020204" pitchFamily="34" charset="0"/>
              <a:buChar char="•"/>
              <a:defRPr/>
            </a:pPr>
            <a:r>
              <a:rPr lang="en-US"/>
              <a:t>Resulting in indefinite suspension, a fine, and right to apply for reinstatement after 4 months.</a:t>
            </a:r>
          </a:p>
          <a:p>
            <a:pPr marL="179525" indent="-179525" defTabSz="957468">
              <a:buFont typeface="Arial" panose="020B0604020202020204" pitchFamily="34" charset="0"/>
              <a:buChar char="•"/>
              <a:defRPr/>
            </a:pPr>
            <a:r>
              <a:rPr lang="de-DE" b="1" i="1"/>
              <a:t>In r</a:t>
            </a:r>
            <a:r>
              <a:rPr lang="en-US" b="1" i="1"/>
              <a:t>e Swaray</a:t>
            </a:r>
            <a:r>
              <a:rPr lang="en-US" b="1"/>
              <a:t>, 867 N.W.2d 925 (Minn. 2015) </a:t>
            </a:r>
            <a:r>
              <a:rPr lang="en-US"/>
              <a:t>- Commingling funds, creating shortages in his trust account, issuing trust account checks in direct payment of his own personal and/or business expenses, and failing to maintain the required trust account books and records</a:t>
            </a:r>
          </a:p>
          <a:p>
            <a:pPr marL="658259" lvl="1" indent="-179525" defTabSz="957468">
              <a:buFont typeface="Arial" panose="020B0604020202020204" pitchFamily="34" charset="0"/>
              <a:buChar char="•"/>
              <a:defRPr/>
            </a:pPr>
            <a:r>
              <a:rPr lang="en-US"/>
              <a:t>Resulting in public reprimand and 2 years of supervised probation</a:t>
            </a:r>
          </a:p>
          <a:p>
            <a:pPr marL="179525" indent="-179525" defTabSz="957468">
              <a:buFont typeface="Arial" panose="020B0604020202020204" pitchFamily="34" charset="0"/>
              <a:buChar char="•"/>
              <a:defRPr/>
            </a:pPr>
            <a:r>
              <a:rPr lang="de-DE" b="1" i="1"/>
              <a:t>In re Reiter</a:t>
            </a:r>
            <a:r>
              <a:rPr lang="de-DE" b="1"/>
              <a:t>, 567 N.W.2d 699 (Minn. 1997) </a:t>
            </a:r>
            <a:r>
              <a:rPr lang="de-DE"/>
              <a:t>– </a:t>
            </a:r>
            <a:r>
              <a:rPr lang="en-US"/>
              <a:t>commingling funds, disbursing client funds from his trust account to clients prior to the deposit of funds on their behalf, failing to maintain proper trust account books and records, false certification to the supreme court that his books and records were properly maintained, failure to preserve his trust account books and records for the requisite period of time, and failing to arrange for the payment of interest to his trust account and the remittance of the interest to the Lawyers Trust Account Board.</a:t>
            </a:r>
          </a:p>
          <a:p>
            <a:pPr marL="658259" lvl="1" indent="-179525" defTabSz="957468">
              <a:buFont typeface="Arial" panose="020B0604020202020204" pitchFamily="34" charset="0"/>
              <a:buChar char="•"/>
              <a:defRPr/>
            </a:pPr>
            <a:r>
              <a:rPr lang="en-US"/>
              <a:t>Resulting in public reprimand and 2 years of supervised probation</a:t>
            </a:r>
            <a:endParaRPr lang="de-DE"/>
          </a:p>
          <a:p>
            <a:pPr marL="179525" indent="-179525" defTabSz="957468">
              <a:buFont typeface="Arial" panose="020B0604020202020204" pitchFamily="34" charset="0"/>
              <a:buChar char="•"/>
              <a:defRPr/>
            </a:pPr>
            <a:r>
              <a:rPr lang="en-US" b="1" i="1"/>
              <a:t>re Eskola</a:t>
            </a:r>
            <a:r>
              <a:rPr lang="en-US" b="1"/>
              <a:t>, 891 N.W.2d 294, 298-299 (Minn. 2017)  </a:t>
            </a:r>
            <a:r>
              <a:rPr lang="en-US"/>
              <a:t>- Consistently misappropriated funds by depositing unearned funds into the operating account, spending trust funds on personal expenses, and </a:t>
            </a:r>
            <a:r>
              <a:rPr lang="en-US" err="1"/>
              <a:t>overdrafting</a:t>
            </a:r>
            <a:r>
              <a:rPr lang="en-US"/>
              <a:t> clients. Even though he returned some of the funds eventually, it is still misappropriation.</a:t>
            </a:r>
          </a:p>
          <a:p>
            <a:pPr marL="658259" lvl="1" indent="-179525" defTabSz="957468">
              <a:buFont typeface="Arial" panose="020B0604020202020204" pitchFamily="34" charset="0"/>
              <a:buChar char="•"/>
              <a:defRPr/>
            </a:pPr>
            <a:r>
              <a:rPr lang="en-US"/>
              <a:t>Resulting in indefinite suspension with no right to petition for reinstatement for 18 months, a 2-year probationary period upon reinstatement, and a permanent prohibition on being an authorized signatory on a client trust account.</a:t>
            </a:r>
          </a:p>
          <a:p>
            <a:pPr marL="179525" indent="-179525" defTabSz="957468">
              <a:buFont typeface="Arial" panose="020B0604020202020204" pitchFamily="34" charset="0"/>
              <a:buChar char="•"/>
              <a:defRPr/>
            </a:pPr>
            <a:endParaRPr lang="en-US"/>
          </a:p>
          <a:p>
            <a:pPr algn="l"/>
            <a:endParaRPr lang="en-US"/>
          </a:p>
        </p:txBody>
      </p:sp>
      <p:sp>
        <p:nvSpPr>
          <p:cNvPr id="4" name="Slide Number Placeholder 3">
            <a:extLst>
              <a:ext uri="{FF2B5EF4-FFF2-40B4-BE49-F238E27FC236}">
                <a16:creationId xmlns:a16="http://schemas.microsoft.com/office/drawing/2014/main" id="{A6D80A7D-0186-A642-894B-6EF9AC3035B4}"/>
              </a:ext>
            </a:extLst>
          </p:cNvPr>
          <p:cNvSpPr>
            <a:spLocks noGrp="1"/>
          </p:cNvSpPr>
          <p:nvPr>
            <p:ph type="sldNum" sz="quarter" idx="10"/>
          </p:nvPr>
        </p:nvSpPr>
        <p:spPr/>
        <p:txBody>
          <a:bodyPr/>
          <a:lstStyle/>
          <a:p>
            <a:pPr>
              <a:defRPr/>
            </a:pPr>
            <a:fld id="{A7028B32-1254-4ADF-AE46-DD124CCB4B29}" type="slidenum">
              <a:rPr lang="en-US" smtClean="0"/>
              <a:pPr>
                <a:defRPr/>
              </a:pPr>
              <a:t>19</a:t>
            </a:fld>
            <a:endParaRPr lang="en-US"/>
          </a:p>
        </p:txBody>
      </p:sp>
    </p:spTree>
    <p:extLst>
      <p:ext uri="{BB962C8B-B14F-4D97-AF65-F5344CB8AC3E}">
        <p14:creationId xmlns:p14="http://schemas.microsoft.com/office/powerpoint/2010/main" val="3701760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D005C-3345-155B-D6FF-ED875EB58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E39E5-BE36-849B-0EAA-D170E10D4C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804F5-73B7-613C-B324-4A51A3C5F09C}"/>
              </a:ext>
            </a:extLst>
          </p:cNvPr>
          <p:cNvSpPr>
            <a:spLocks noGrp="1"/>
          </p:cNvSpPr>
          <p:nvPr>
            <p:ph type="body" idx="1"/>
          </p:nvPr>
        </p:nvSpPr>
        <p:spPr/>
        <p:txBody>
          <a:bodyPr/>
          <a:lstStyle/>
          <a:p>
            <a:pPr marL="718101" lvl="2" indent="-478734">
              <a:lnSpc>
                <a:spcPct val="120000"/>
              </a:lnSpc>
              <a:buFont typeface="Arial" panose="020B0604020202020204" pitchFamily="34" charset="0"/>
              <a:buChar char="•"/>
            </a:pPr>
            <a:r>
              <a:rPr lang="en-US">
                <a:cs typeface="Times New Roman" pitchFamily="18" charset="0"/>
              </a:rPr>
              <a:t>Comingling of Funds</a:t>
            </a:r>
          </a:p>
          <a:p>
            <a:pPr marL="1196835" lvl="3" indent="-478734">
              <a:lnSpc>
                <a:spcPct val="120000"/>
              </a:lnSpc>
              <a:buFont typeface="Arial" panose="020B0604020202020204" pitchFamily="34" charset="0"/>
              <a:buChar char="•"/>
            </a:pPr>
            <a:r>
              <a:rPr lang="en-US">
                <a:cs typeface="Times New Roman" pitchFamily="18" charset="0"/>
              </a:rPr>
              <a:t>Remember, you can keep SOME of your own funds in the account to pay for bank charges, check fees, and other transaction fees. </a:t>
            </a:r>
          </a:p>
          <a:p>
            <a:pPr marL="718101" lvl="2" indent="-478734">
              <a:lnSpc>
                <a:spcPct val="120000"/>
              </a:lnSpc>
              <a:buFont typeface="Arial" panose="020B0604020202020204" pitchFamily="34" charset="0"/>
              <a:buChar char="•"/>
            </a:pPr>
            <a:r>
              <a:rPr lang="en-US">
                <a:cs typeface="Times New Roman" pitchFamily="18" charset="0"/>
              </a:rPr>
              <a:t>No / inaccurate / inconsistent record keeping</a:t>
            </a:r>
          </a:p>
          <a:p>
            <a:pPr marL="1196835" lvl="3" indent="-478734">
              <a:lnSpc>
                <a:spcPct val="120000"/>
              </a:lnSpc>
              <a:buFont typeface="Arial" panose="020B0604020202020204" pitchFamily="34" charset="0"/>
              <a:buChar char="•"/>
            </a:pPr>
            <a:r>
              <a:rPr lang="en-US">
                <a:cs typeface="Times New Roman" pitchFamily="18" charset="0"/>
              </a:rPr>
              <a:t>Can lead to issues in the reconciliation process and tracking client funds. Bad records can lead to most of the other issues listed. </a:t>
            </a:r>
          </a:p>
          <a:p>
            <a:pPr marL="718101" lvl="2" indent="-478734">
              <a:lnSpc>
                <a:spcPct val="120000"/>
              </a:lnSpc>
              <a:buFont typeface="Arial" panose="020B0604020202020204" pitchFamily="34" charset="0"/>
              <a:buChar char="•"/>
            </a:pPr>
            <a:r>
              <a:rPr lang="en-US">
                <a:cs typeface="Times New Roman" pitchFamily="18" charset="0"/>
              </a:rPr>
              <a:t>No reconciliations</a:t>
            </a:r>
          </a:p>
          <a:p>
            <a:pPr marL="1196835" lvl="3" indent="-478734">
              <a:lnSpc>
                <a:spcPct val="120000"/>
              </a:lnSpc>
              <a:buFont typeface="Arial" panose="020B0604020202020204" pitchFamily="34" charset="0"/>
              <a:buChar char="•"/>
            </a:pPr>
            <a:r>
              <a:rPr lang="en-US">
                <a:cs typeface="Times New Roman" pitchFamily="18" charset="0"/>
              </a:rPr>
              <a:t>Reconciling the bank statement, check register, and client subsidiary ledger can resolve many issues that could otherwise lead to consequences. They should match each month. </a:t>
            </a:r>
          </a:p>
          <a:p>
            <a:pPr marL="718101" lvl="2" indent="-478734">
              <a:lnSpc>
                <a:spcPct val="120000"/>
              </a:lnSpc>
              <a:buFont typeface="Arial" panose="020B0604020202020204" pitchFamily="34" charset="0"/>
              <a:buChar char="•"/>
            </a:pPr>
            <a:r>
              <a:rPr lang="en-US">
                <a:cs typeface="Times New Roman" pitchFamily="18" charset="0"/>
              </a:rPr>
              <a:t>Not updating your clients</a:t>
            </a:r>
          </a:p>
          <a:p>
            <a:pPr marL="1196835" lvl="3" indent="-478734">
              <a:lnSpc>
                <a:spcPct val="120000"/>
              </a:lnSpc>
              <a:buFont typeface="Arial" panose="020B0604020202020204" pitchFamily="34" charset="0"/>
              <a:buChar char="•"/>
            </a:pPr>
            <a:r>
              <a:rPr lang="en-US">
                <a:cs typeface="Times New Roman" pitchFamily="18" charset="0"/>
              </a:rPr>
              <a:t>Clients should be aware of what is happening to their money</a:t>
            </a:r>
          </a:p>
          <a:p>
            <a:pPr marL="718101" lvl="2" indent="-478734">
              <a:lnSpc>
                <a:spcPct val="120000"/>
              </a:lnSpc>
              <a:buFont typeface="Arial" panose="020B0604020202020204" pitchFamily="34" charset="0"/>
              <a:buChar char="•"/>
            </a:pPr>
            <a:r>
              <a:rPr lang="en-US">
                <a:cs typeface="Times New Roman" pitchFamily="18" charset="0"/>
              </a:rPr>
              <a:t>Not moving earned funds out of the IOLTA</a:t>
            </a:r>
          </a:p>
          <a:p>
            <a:pPr marL="1196835" lvl="3" indent="-478734">
              <a:lnSpc>
                <a:spcPct val="120000"/>
              </a:lnSpc>
              <a:buFont typeface="Arial" panose="020B0604020202020204" pitchFamily="34" charset="0"/>
              <a:buChar char="•"/>
            </a:pPr>
            <a:r>
              <a:rPr lang="en-US">
                <a:cs typeface="Times New Roman" pitchFamily="18" charset="0"/>
              </a:rPr>
              <a:t>Can lead to comingling. Confusion on ownership of funds. </a:t>
            </a:r>
          </a:p>
          <a:p>
            <a:pPr marL="718101" lvl="2" indent="-478734">
              <a:lnSpc>
                <a:spcPct val="120000"/>
              </a:lnSpc>
              <a:buFont typeface="Arial" panose="020B0604020202020204" pitchFamily="34" charset="0"/>
              <a:buChar char="•"/>
            </a:pPr>
            <a:r>
              <a:rPr lang="en-US">
                <a:cs typeface="Times New Roman" pitchFamily="18" charset="0"/>
              </a:rPr>
              <a:t>Withdrawing funds before they clear your bank and the issuing bank</a:t>
            </a:r>
          </a:p>
          <a:p>
            <a:pPr marL="1196835" lvl="3" indent="-478734">
              <a:lnSpc>
                <a:spcPct val="120000"/>
              </a:lnSpc>
              <a:buFont typeface="Arial" panose="020B0604020202020204" pitchFamily="34" charset="0"/>
              <a:buChar char="•"/>
            </a:pPr>
            <a:r>
              <a:rPr lang="en-US">
                <a:cs typeface="Times New Roman" pitchFamily="18" charset="0"/>
              </a:rPr>
              <a:t>Results in potential overdrawing a client account.</a:t>
            </a:r>
          </a:p>
          <a:p>
            <a:pPr marL="1196835" lvl="3" indent="-478734">
              <a:lnSpc>
                <a:spcPct val="120000"/>
              </a:lnSpc>
              <a:buFont typeface="Arial" panose="020B0604020202020204" pitchFamily="34" charset="0"/>
              <a:buChar char="•"/>
            </a:pPr>
            <a:r>
              <a:rPr lang="en-US">
                <a:cs typeface="Times New Roman" pitchFamily="18" charset="0"/>
              </a:rPr>
              <a:t>Overdrafts are reported to the Director’s office from the banks. Most of these are resolved without any disciplinary action.</a:t>
            </a:r>
          </a:p>
          <a:p>
            <a:pPr algn="l"/>
            <a:endParaRPr lang="en-US"/>
          </a:p>
        </p:txBody>
      </p:sp>
      <p:sp>
        <p:nvSpPr>
          <p:cNvPr id="4" name="Slide Number Placeholder 3">
            <a:extLst>
              <a:ext uri="{FF2B5EF4-FFF2-40B4-BE49-F238E27FC236}">
                <a16:creationId xmlns:a16="http://schemas.microsoft.com/office/drawing/2014/main" id="{F707C718-42A6-95AA-4567-59D3C95A98F0}"/>
              </a:ext>
            </a:extLst>
          </p:cNvPr>
          <p:cNvSpPr>
            <a:spLocks noGrp="1"/>
          </p:cNvSpPr>
          <p:nvPr>
            <p:ph type="sldNum" sz="quarter" idx="10"/>
          </p:nvPr>
        </p:nvSpPr>
        <p:spPr/>
        <p:txBody>
          <a:bodyPr/>
          <a:lstStyle/>
          <a:p>
            <a:pPr>
              <a:defRPr/>
            </a:pPr>
            <a:fld id="{A7028B32-1254-4ADF-AE46-DD124CCB4B29}" type="slidenum">
              <a:rPr lang="en-US" smtClean="0"/>
              <a:pPr>
                <a:defRPr/>
              </a:pPr>
              <a:t>20</a:t>
            </a:fld>
            <a:endParaRPr lang="en-US"/>
          </a:p>
        </p:txBody>
      </p:sp>
    </p:spTree>
    <p:extLst>
      <p:ext uri="{BB962C8B-B14F-4D97-AF65-F5344CB8AC3E}">
        <p14:creationId xmlns:p14="http://schemas.microsoft.com/office/powerpoint/2010/main" val="481584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820A-DF04-F21A-910B-4165AC496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83B0A-0E74-9CAB-E831-6692A1809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6F98A9-77D6-D764-8ACC-85079222CE74}"/>
              </a:ext>
            </a:extLst>
          </p:cNvPr>
          <p:cNvSpPr>
            <a:spLocks noGrp="1"/>
          </p:cNvSpPr>
          <p:nvPr>
            <p:ph type="body" idx="1"/>
          </p:nvPr>
        </p:nvSpPr>
        <p:spPr/>
        <p:txBody>
          <a:bodyPr/>
          <a:lstStyle/>
          <a:p>
            <a:pPr algn="l"/>
            <a:r>
              <a:rPr lang="en-US"/>
              <a:t>I suppose this is the fear in the “No fear” tagline of this presentation. </a:t>
            </a:r>
          </a:p>
          <a:p>
            <a:pPr algn="l"/>
            <a:endParaRPr lang="en-US"/>
          </a:p>
          <a:p>
            <a:pPr algn="l"/>
            <a:r>
              <a:rPr lang="en-US"/>
              <a:t>However, the basic topics we have covered in this CLE will help you avoid any headache…except maybe a headache you get from general accounting</a:t>
            </a:r>
          </a:p>
        </p:txBody>
      </p:sp>
      <p:sp>
        <p:nvSpPr>
          <p:cNvPr id="4" name="Slide Number Placeholder 3">
            <a:extLst>
              <a:ext uri="{FF2B5EF4-FFF2-40B4-BE49-F238E27FC236}">
                <a16:creationId xmlns:a16="http://schemas.microsoft.com/office/drawing/2014/main" id="{4083FE45-FDA7-F6DF-E5AD-F8605030F9CA}"/>
              </a:ext>
            </a:extLst>
          </p:cNvPr>
          <p:cNvSpPr>
            <a:spLocks noGrp="1"/>
          </p:cNvSpPr>
          <p:nvPr>
            <p:ph type="sldNum" sz="quarter" idx="10"/>
          </p:nvPr>
        </p:nvSpPr>
        <p:spPr/>
        <p:txBody>
          <a:bodyPr/>
          <a:lstStyle/>
          <a:p>
            <a:pPr>
              <a:defRPr/>
            </a:pPr>
            <a:fld id="{A7028B32-1254-4ADF-AE46-DD124CCB4B29}" type="slidenum">
              <a:rPr lang="en-US" smtClean="0"/>
              <a:pPr>
                <a:defRPr/>
              </a:pPr>
              <a:t>21</a:t>
            </a:fld>
            <a:endParaRPr lang="en-US"/>
          </a:p>
        </p:txBody>
      </p:sp>
    </p:spTree>
    <p:extLst>
      <p:ext uri="{BB962C8B-B14F-4D97-AF65-F5344CB8AC3E}">
        <p14:creationId xmlns:p14="http://schemas.microsoft.com/office/powerpoint/2010/main" val="4177172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FF156-F514-62B7-B3BE-3FE8D0D13C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035C8-4472-88E1-446C-FE26800C28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B2DF91-EC68-608B-89D4-4C7B09C47D08}"/>
              </a:ext>
            </a:extLst>
          </p:cNvPr>
          <p:cNvSpPr>
            <a:spLocks noGrp="1"/>
          </p:cNvSpPr>
          <p:nvPr>
            <p:ph type="body" idx="1"/>
          </p:nvPr>
        </p:nvSpPr>
        <p:spPr/>
        <p:txBody>
          <a:bodyPr/>
          <a:lstStyle/>
          <a:p>
            <a:pPr marL="179525" indent="-179525">
              <a:buFont typeface="Arial" panose="020B0604020202020204" pitchFamily="34" charset="0"/>
              <a:buChar char="•"/>
            </a:pPr>
            <a:r>
              <a:rPr lang="en-US"/>
              <a:t>This is a redacted copy of an actual trust accounting check register we have reviewed. </a:t>
            </a:r>
          </a:p>
          <a:p>
            <a:pPr marL="179525" indent="-179525">
              <a:buFont typeface="Arial" panose="020B0604020202020204" pitchFamily="34" charset="0"/>
              <a:buChar char="•"/>
            </a:pPr>
            <a:r>
              <a:rPr lang="en-US"/>
              <a:t>On first glance, this may be overwhelming to look at. Where do you start? Why are there so many numbers and datapoints?</a:t>
            </a:r>
          </a:p>
          <a:p>
            <a:pPr marL="179525" indent="-179525">
              <a:buFont typeface="Arial" panose="020B0604020202020204" pitchFamily="34" charset="0"/>
              <a:buChar char="•"/>
            </a:pPr>
            <a:r>
              <a:rPr lang="en-US"/>
              <a:t>Well this is just a small piece and a great example of why things can go wrong, these reports can be difficult to interpret without taking the time to analyze them.</a:t>
            </a:r>
          </a:p>
          <a:p>
            <a:pPr marL="179525" indent="-179525">
              <a:buFont typeface="Arial" panose="020B0604020202020204" pitchFamily="34" charset="0"/>
              <a:buChar char="•"/>
            </a:pPr>
            <a:endParaRPr lang="en-US"/>
          </a:p>
          <a:p>
            <a:pPr marL="179525" indent="-179525">
              <a:buFont typeface="Arial" panose="020B0604020202020204" pitchFamily="34" charset="0"/>
              <a:buChar char="•"/>
            </a:pPr>
            <a:r>
              <a:rPr lang="en-US"/>
              <a:t>What went wrong?</a:t>
            </a:r>
          </a:p>
          <a:p>
            <a:pPr marL="658259" lvl="1" indent="-179525">
              <a:buFont typeface="Arial" panose="020B0604020202020204" pitchFamily="34" charset="0"/>
              <a:buChar char="•"/>
            </a:pPr>
            <a:r>
              <a:rPr lang="en-US"/>
              <a:t>The Check #1001 for $1000 was recorded twice. </a:t>
            </a:r>
          </a:p>
          <a:p>
            <a:pPr marL="658259" lvl="1" indent="-179525">
              <a:buFont typeface="Arial" panose="020B0604020202020204" pitchFamily="34" charset="0"/>
              <a:buChar char="•"/>
            </a:pPr>
            <a:r>
              <a:rPr lang="en-US"/>
              <a:t>This results in that client account having $1000 less than it should have.</a:t>
            </a:r>
          </a:p>
          <a:p>
            <a:pPr marL="658259" lvl="1" indent="-179525">
              <a:buFont typeface="Arial" panose="020B0604020202020204" pitchFamily="34" charset="0"/>
              <a:buChar char="•"/>
            </a:pPr>
            <a:r>
              <a:rPr lang="en-US"/>
              <a:t>It doesn’t necessarily mean the check was cut or cashed twice</a:t>
            </a:r>
          </a:p>
          <a:p>
            <a:pPr marL="179525" indent="-179525">
              <a:buFont typeface="Arial" panose="020B0604020202020204" pitchFamily="34" charset="0"/>
              <a:buChar char="•"/>
            </a:pPr>
            <a:r>
              <a:rPr lang="en-US"/>
              <a:t>How did it go wrong?</a:t>
            </a:r>
          </a:p>
          <a:p>
            <a:pPr marL="658259" lvl="1" indent="-179525">
              <a:buFont typeface="Arial" panose="020B0604020202020204" pitchFamily="34" charset="0"/>
              <a:buChar char="•"/>
            </a:pPr>
            <a:r>
              <a:rPr lang="en-US"/>
              <a:t>It seems the check numbers may not be consistently recorded as the $200 withdrawal does not have a check number</a:t>
            </a:r>
          </a:p>
          <a:p>
            <a:pPr marL="658259" lvl="1" indent="-179525">
              <a:buFont typeface="Arial" panose="020B0604020202020204" pitchFamily="34" charset="0"/>
              <a:buChar char="•"/>
            </a:pPr>
            <a:r>
              <a:rPr lang="en-US"/>
              <a:t>Review of the account was not properly performed before recording the check again. </a:t>
            </a:r>
          </a:p>
          <a:p>
            <a:pPr marL="179525" indent="-179525">
              <a:buFont typeface="Arial" panose="020B0604020202020204" pitchFamily="34" charset="0"/>
              <a:buChar char="•"/>
            </a:pPr>
            <a:r>
              <a:rPr lang="en-US"/>
              <a:t>How to fix it?</a:t>
            </a:r>
          </a:p>
          <a:p>
            <a:pPr marL="658259" lvl="1" indent="-179525">
              <a:buFont typeface="Arial" panose="020B0604020202020204" pitchFamily="34" charset="0"/>
              <a:buChar char="•"/>
            </a:pPr>
            <a:r>
              <a:rPr lang="en-US"/>
              <a:t>Hopefully this would be caught during the reconciliation process when you realize your records are an unreconcilable $1000 below the bank balance. </a:t>
            </a:r>
          </a:p>
          <a:p>
            <a:pPr marL="658259" lvl="1" indent="-179525">
              <a:buFont typeface="Arial" panose="020B0604020202020204" pitchFamily="34" charset="0"/>
              <a:buChar char="•"/>
            </a:pPr>
            <a:r>
              <a:rPr lang="en-US"/>
              <a:t>As long as you did not cut another check on that clients account, you just need to adjust one of the transactions to remove the second charge, and return the client balance back to its rightful position.  </a:t>
            </a:r>
          </a:p>
          <a:p>
            <a:pPr marL="658259" lvl="1" indent="-179525">
              <a:buFont typeface="Arial" panose="020B0604020202020204" pitchFamily="34" charset="0"/>
              <a:buChar char="•"/>
            </a:pPr>
            <a:r>
              <a:rPr lang="en-US"/>
              <a:t>If you did cut another check, you may have to remit that money back to the trust and back to the client.</a:t>
            </a:r>
          </a:p>
          <a:p>
            <a:pPr marL="179525" indent="-179525">
              <a:buFont typeface="Arial" panose="020B0604020202020204" pitchFamily="34" charset="0"/>
              <a:buChar char="•"/>
            </a:pPr>
            <a:endParaRPr lang="en-US"/>
          </a:p>
          <a:p>
            <a:pPr marL="179525" indent="-179525">
              <a:buFont typeface="Arial" panose="020B0604020202020204" pitchFamily="34" charset="0"/>
              <a:buChar char="•"/>
            </a:pPr>
            <a:r>
              <a:rPr lang="en-US"/>
              <a:t>If there’s a difference in your account where there are not enough funds in your account to match your records, can you just put money back in to make it reconcile?</a:t>
            </a:r>
          </a:p>
          <a:p>
            <a:pPr marL="658259" lvl="1" indent="-179525">
              <a:buFont typeface="Arial" panose="020B0604020202020204" pitchFamily="34" charset="0"/>
              <a:buChar char="•"/>
            </a:pPr>
            <a:r>
              <a:rPr lang="en-US"/>
              <a:t>Putting money back in may reconcile your account to your records in total, but the real problem is someone's account was overdrawn or at the very least does not include the correct balance. You have to still go back through your books and records to find he mistake and credit those funds to the proper account to make them whole again.</a:t>
            </a:r>
          </a:p>
        </p:txBody>
      </p:sp>
      <p:sp>
        <p:nvSpPr>
          <p:cNvPr id="4" name="Slide Number Placeholder 3">
            <a:extLst>
              <a:ext uri="{FF2B5EF4-FFF2-40B4-BE49-F238E27FC236}">
                <a16:creationId xmlns:a16="http://schemas.microsoft.com/office/drawing/2014/main" id="{C81C8B9C-EC7B-EF2A-295F-CDC328D6A563}"/>
              </a:ext>
            </a:extLst>
          </p:cNvPr>
          <p:cNvSpPr>
            <a:spLocks noGrp="1"/>
          </p:cNvSpPr>
          <p:nvPr>
            <p:ph type="sldNum" sz="quarter" idx="10"/>
          </p:nvPr>
        </p:nvSpPr>
        <p:spPr/>
        <p:txBody>
          <a:bodyPr/>
          <a:lstStyle/>
          <a:p>
            <a:pPr>
              <a:defRPr/>
            </a:pPr>
            <a:fld id="{A7028B32-1254-4ADF-AE46-DD124CCB4B29}" type="slidenum">
              <a:rPr lang="en-US" smtClean="0"/>
              <a:pPr>
                <a:defRPr/>
              </a:pPr>
              <a:t>22</a:t>
            </a:fld>
            <a:endParaRPr lang="en-US"/>
          </a:p>
        </p:txBody>
      </p:sp>
    </p:spTree>
    <p:extLst>
      <p:ext uri="{BB962C8B-B14F-4D97-AF65-F5344CB8AC3E}">
        <p14:creationId xmlns:p14="http://schemas.microsoft.com/office/powerpoint/2010/main" val="1278435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A030D-1B2F-7534-7D82-DAFC5D981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F216B-ED2A-73AC-1010-74362DE16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F2DB9-2AD9-932D-3E97-777FBEAB6B7F}"/>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866216D7-C5FA-F7B9-6F73-BE04E17D0968}"/>
              </a:ext>
            </a:extLst>
          </p:cNvPr>
          <p:cNvSpPr>
            <a:spLocks noGrp="1"/>
          </p:cNvSpPr>
          <p:nvPr>
            <p:ph type="sldNum" sz="quarter" idx="10"/>
          </p:nvPr>
        </p:nvSpPr>
        <p:spPr/>
        <p:txBody>
          <a:bodyPr/>
          <a:lstStyle/>
          <a:p>
            <a:pPr>
              <a:defRPr/>
            </a:pPr>
            <a:fld id="{A7028B32-1254-4ADF-AE46-DD124CCB4B29}" type="slidenum">
              <a:rPr lang="en-US" smtClean="0"/>
              <a:pPr>
                <a:defRPr/>
              </a:pPr>
              <a:t>23</a:t>
            </a:fld>
            <a:endParaRPr lang="en-US"/>
          </a:p>
        </p:txBody>
      </p:sp>
    </p:spTree>
    <p:extLst>
      <p:ext uri="{BB962C8B-B14F-4D97-AF65-F5344CB8AC3E}">
        <p14:creationId xmlns:p14="http://schemas.microsoft.com/office/powerpoint/2010/main" val="1109980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AD029-65F8-1F87-3E46-4C85524D7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2E9DC-082D-9F3C-A9AB-0230DF70A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7A5D8F-1C28-2898-A528-2383144EE6B3}"/>
              </a:ext>
            </a:extLst>
          </p:cNvPr>
          <p:cNvSpPr>
            <a:spLocks noGrp="1"/>
          </p:cNvSpPr>
          <p:nvPr>
            <p:ph type="body" idx="1"/>
          </p:nvPr>
        </p:nvSpPr>
        <p:spPr/>
        <p:txBody>
          <a:bodyPr/>
          <a:lstStyle/>
          <a:p>
            <a:pPr marL="179525" indent="-179525">
              <a:buFont typeface="Arial" panose="020B0604020202020204" pitchFamily="34" charset="0"/>
              <a:buChar char="•"/>
            </a:pPr>
            <a:r>
              <a:rPr lang="en-US"/>
              <a:t>Accounting Software like QuickBooks can help you keep all of your accounting in order and in one place.  There are additional trust accounting programs built specifically for lawyer trust accounting as well:</a:t>
            </a:r>
          </a:p>
          <a:p>
            <a:pPr marL="658259" lvl="1" indent="-179525">
              <a:buFont typeface="Arial" panose="020B0604020202020204" pitchFamily="34" charset="0"/>
              <a:buChar char="•"/>
            </a:pPr>
            <a:r>
              <a:rPr lang="en-US"/>
              <a:t>QuickBooks</a:t>
            </a:r>
          </a:p>
          <a:p>
            <a:pPr marL="658259" lvl="1" indent="-179525">
              <a:buFont typeface="Arial" panose="020B0604020202020204" pitchFamily="34" charset="0"/>
              <a:buChar char="•"/>
            </a:pPr>
            <a:r>
              <a:rPr lang="en-US"/>
              <a:t>Clio Trust Account Management</a:t>
            </a:r>
          </a:p>
          <a:p>
            <a:pPr marL="658259" lvl="1" indent="-179525">
              <a:buFont typeface="Arial" panose="020B0604020202020204" pitchFamily="34" charset="0"/>
              <a:buChar char="•"/>
            </a:pPr>
            <a:r>
              <a:rPr lang="en-US"/>
              <a:t>LawPay</a:t>
            </a:r>
          </a:p>
          <a:p>
            <a:pPr marL="658259" lvl="1" indent="-179525">
              <a:buFont typeface="Arial" panose="020B0604020202020204" pitchFamily="34" charset="0"/>
              <a:buChar char="•"/>
            </a:pPr>
            <a:r>
              <a:rPr lang="en-US"/>
              <a:t>RunSensible </a:t>
            </a:r>
          </a:p>
          <a:p>
            <a:pPr marL="658259" lvl="1" indent="-179525">
              <a:buFont typeface="Arial" panose="020B0604020202020204" pitchFamily="34" charset="0"/>
              <a:buChar char="•"/>
            </a:pPr>
            <a:r>
              <a:rPr lang="en-US"/>
              <a:t>Smokeball Bill (Members of MSBA are eligible for a free subscription.  They also put on events for MSBA. </a:t>
            </a:r>
            <a:r>
              <a:rPr lang="en-US">
                <a:hlinkClick r:id="rId3"/>
              </a:rPr>
              <a:t>https://www.smokeball.com/bar-associations/minnesotabill</a:t>
            </a:r>
            <a:endParaRPr lang="en-US"/>
          </a:p>
          <a:p>
            <a:pPr marL="658259" lvl="1" indent="-179525">
              <a:buFont typeface="Arial" panose="020B0604020202020204" pitchFamily="34" charset="0"/>
              <a:buChar char="•"/>
            </a:pPr>
            <a:r>
              <a:rPr lang="en-US"/>
              <a:t>We are QB people, and cannot exactly vouch for all of these programs, but they are resources for you to explore and find </a:t>
            </a:r>
            <a:r>
              <a:rPr lang="en-US" err="1"/>
              <a:t>whats</a:t>
            </a:r>
            <a:r>
              <a:rPr lang="en-US"/>
              <a:t> best for you.</a:t>
            </a:r>
          </a:p>
          <a:p>
            <a:pPr marL="179525" indent="-179525">
              <a:buFont typeface="Arial" panose="020B0604020202020204" pitchFamily="34" charset="0"/>
              <a:buChar char="•"/>
            </a:pPr>
            <a:r>
              <a:rPr lang="en-US"/>
              <a:t>The MN LPRB QuickBooks guide refers to the QuickBooks desktop version.  We have prepared an unofficial update to this guide for QuickBooks Online. </a:t>
            </a:r>
          </a:p>
          <a:p>
            <a:pPr marL="179525" indent="-179525">
              <a:buFont typeface="Arial" panose="020B0604020202020204" pitchFamily="34" charset="0"/>
              <a:buChar char="•"/>
            </a:pPr>
            <a:r>
              <a:rPr lang="en-US"/>
              <a:t>LPRB Articles:</a:t>
            </a:r>
          </a:p>
          <a:p>
            <a:pPr marL="658259" lvl="1" indent="-179525">
              <a:buFont typeface="Arial" panose="020B0604020202020204" pitchFamily="34" charset="0"/>
              <a:buChar char="•"/>
            </a:pPr>
            <a:r>
              <a:rPr lang="en-US"/>
              <a:t>Other People’s Money: Operating Lawyer Trust Accounts </a:t>
            </a:r>
          </a:p>
          <a:p>
            <a:pPr marL="658259" lvl="1" indent="-179525">
              <a:buFont typeface="Arial" panose="020B0604020202020204" pitchFamily="34" charset="0"/>
              <a:buChar char="•"/>
            </a:pPr>
            <a:r>
              <a:rPr lang="en-US"/>
              <a:t>EVERYTHING YOU NEED TO KNOW ABOUT TRUST ACCOUNTS – presentation and video</a:t>
            </a:r>
          </a:p>
          <a:p>
            <a:pPr marL="658259" lvl="1" indent="-179525">
              <a:buFont typeface="Arial" panose="020B0604020202020204" pitchFamily="34" charset="0"/>
              <a:buChar char="•"/>
            </a:pPr>
            <a:r>
              <a:rPr lang="en-US"/>
              <a:t>Conducting a trust account self-assessment</a:t>
            </a:r>
          </a:p>
          <a:p>
            <a:pPr marL="658259" lvl="1" indent="-179525">
              <a:buFont typeface="Arial" panose="020B0604020202020204" pitchFamily="34" charset="0"/>
              <a:buChar char="•"/>
            </a:pPr>
            <a:r>
              <a:rPr lang="en-US"/>
              <a:t>Is your trust account in order? </a:t>
            </a:r>
          </a:p>
          <a:p>
            <a:pPr marL="658259" lvl="1" indent="-179525">
              <a:buFont typeface="Arial" panose="020B0604020202020204" pitchFamily="34" charset="0"/>
              <a:buChar char="•"/>
            </a:pPr>
            <a:r>
              <a:rPr lang="en-US"/>
              <a:t>Safekeeping client property (including filing fees)</a:t>
            </a:r>
          </a:p>
          <a:p>
            <a:pPr marL="658259" lvl="1" indent="-179525">
              <a:buFont typeface="Arial" panose="020B0604020202020204" pitchFamily="34" charset="0"/>
              <a:buChar char="•"/>
            </a:pPr>
            <a:r>
              <a:rPr lang="en-US"/>
              <a:t>The basics of trust accounts </a:t>
            </a:r>
          </a:p>
          <a:p>
            <a:pPr marL="658259" lvl="1" indent="-179525">
              <a:buFont typeface="Arial" panose="020B0604020202020204" pitchFamily="34" charset="0"/>
              <a:buChar char="•"/>
            </a:pPr>
            <a:r>
              <a:rPr lang="en-US"/>
              <a:t>Your ethical duty of supervision </a:t>
            </a:r>
          </a:p>
          <a:p>
            <a:pPr marL="179525" indent="-179525">
              <a:buFont typeface="Arial" panose="020B0604020202020204" pitchFamily="34" charset="0"/>
              <a:buChar char="•"/>
            </a:pPr>
            <a:r>
              <a:rPr lang="en-US"/>
              <a:t>Appendix 1 has more details on the MN requirements for the maintenance of books and records.</a:t>
            </a:r>
          </a:p>
          <a:p>
            <a:pPr marL="179525" indent="-179525">
              <a:buFont typeface="Arial" panose="020B0604020202020204" pitchFamily="34" charset="0"/>
              <a:buChar char="•"/>
            </a:pPr>
            <a:endParaRPr lang="en-US"/>
          </a:p>
          <a:p>
            <a:pPr marL="179525" indent="-179525">
              <a:buFont typeface="Arial" panose="020B0604020202020204" pitchFamily="34" charset="0"/>
              <a:buChar char="•"/>
            </a:pPr>
            <a:endParaRPr lang="en-US"/>
          </a:p>
          <a:p>
            <a:pPr algn="l"/>
            <a:endParaRPr lang="en-US"/>
          </a:p>
          <a:p>
            <a:pPr algn="l"/>
            <a:endParaRPr lang="en-US"/>
          </a:p>
        </p:txBody>
      </p:sp>
      <p:sp>
        <p:nvSpPr>
          <p:cNvPr id="4" name="Slide Number Placeholder 3">
            <a:extLst>
              <a:ext uri="{FF2B5EF4-FFF2-40B4-BE49-F238E27FC236}">
                <a16:creationId xmlns:a16="http://schemas.microsoft.com/office/drawing/2014/main" id="{55F1A2F7-5BD6-C032-EB49-1994897F4CC1}"/>
              </a:ext>
            </a:extLst>
          </p:cNvPr>
          <p:cNvSpPr>
            <a:spLocks noGrp="1"/>
          </p:cNvSpPr>
          <p:nvPr>
            <p:ph type="sldNum" sz="quarter" idx="10"/>
          </p:nvPr>
        </p:nvSpPr>
        <p:spPr/>
        <p:txBody>
          <a:bodyPr/>
          <a:lstStyle/>
          <a:p>
            <a:pPr>
              <a:defRPr/>
            </a:pPr>
            <a:fld id="{A7028B32-1254-4ADF-AE46-DD124CCB4B29}" type="slidenum">
              <a:rPr lang="en-US" smtClean="0"/>
              <a:pPr>
                <a:defRPr/>
              </a:pPr>
              <a:t>24</a:t>
            </a:fld>
            <a:endParaRPr lang="en-US"/>
          </a:p>
        </p:txBody>
      </p:sp>
    </p:spTree>
    <p:extLst>
      <p:ext uri="{BB962C8B-B14F-4D97-AF65-F5344CB8AC3E}">
        <p14:creationId xmlns:p14="http://schemas.microsoft.com/office/powerpoint/2010/main" val="3774585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buFont typeface="Arial" panose="020B0604020202020204" pitchFamily="34" charset="0"/>
              <a:buChar char="•"/>
            </a:pPr>
            <a:r>
              <a:rPr lang="en-US"/>
              <a:t>When do I need to use an IOLTA?</a:t>
            </a:r>
          </a:p>
          <a:p>
            <a:pPr marL="777943" lvl="1" indent="-299209" fontAlgn="ctr">
              <a:buFont typeface="Courier New" panose="02070309020205020404" pitchFamily="49" charset="0"/>
              <a:buChar char="o"/>
            </a:pPr>
            <a:r>
              <a:rPr lang="en-US"/>
              <a:t>When you are holding funds (particularly unearned) on behalf of a client.</a:t>
            </a:r>
          </a:p>
          <a:p>
            <a:pPr marL="777943" lvl="1" indent="-299209" fontAlgn="ctr">
              <a:buFont typeface="Courier New" panose="02070309020205020404" pitchFamily="49" charset="0"/>
              <a:buChar char="o"/>
            </a:pPr>
            <a:r>
              <a:rPr lang="en-US"/>
              <a:t>When those funds are nominal / held for a short time. Otherwise, you can open an individual trust account if the interest earned exceeds the costs/taxes. </a:t>
            </a:r>
          </a:p>
          <a:p>
            <a:pPr rtl="0" fontAlgn="ctr">
              <a:buFont typeface="Arial" panose="020B0604020202020204" pitchFamily="34" charset="0"/>
              <a:buChar char="•"/>
            </a:pPr>
            <a:r>
              <a:rPr lang="en-US"/>
              <a:t>Do I always have to use an IOLTA?</a:t>
            </a:r>
          </a:p>
          <a:p>
            <a:pPr marL="777943" lvl="1" indent="-299209" fontAlgn="ctr">
              <a:buFont typeface="Courier New" panose="02070309020205020404" pitchFamily="49" charset="0"/>
              <a:buChar char="o"/>
            </a:pPr>
            <a:r>
              <a:rPr lang="en-US"/>
              <a:t>When you receive funds in advance of services / expenses or funds you do not legally own, yes! It is also a good practice just in general to keep the funds of your clients separate from your own.</a:t>
            </a:r>
          </a:p>
          <a:p>
            <a:pPr marL="777943" lvl="1" indent="-299209" fontAlgn="ctr">
              <a:buFont typeface="Courier New" panose="02070309020205020404" pitchFamily="49" charset="0"/>
              <a:buChar char="o"/>
            </a:pPr>
            <a:r>
              <a:rPr lang="en-US"/>
              <a:t>For client retainers. For settlement proceeds.</a:t>
            </a:r>
          </a:p>
          <a:p>
            <a:pPr rtl="0" fontAlgn="ctr">
              <a:buFont typeface="Arial" panose="020B0604020202020204" pitchFamily="34" charset="0"/>
              <a:buChar char="•"/>
            </a:pPr>
            <a:r>
              <a:rPr lang="en-US"/>
              <a:t>What if I do make an honest mistake?</a:t>
            </a:r>
          </a:p>
          <a:p>
            <a:pPr marL="777943" lvl="1" indent="-299209" fontAlgn="ctr">
              <a:buFont typeface="Courier New" panose="02070309020205020404" pitchFamily="49" charset="0"/>
              <a:buChar char="o"/>
            </a:pPr>
            <a:r>
              <a:rPr lang="en-US"/>
              <a:t>It happens, as long as it is not intentional, you have the chance to correct your mistake and make any impacted client whole again. Part of the investigation (if even necessary) is to identify and resolve the issue itself. </a:t>
            </a:r>
          </a:p>
          <a:p>
            <a:pPr marL="777943" lvl="1" indent="-299209" fontAlgn="ctr">
              <a:buFont typeface="Courier New" panose="02070309020205020404" pitchFamily="49" charset="0"/>
              <a:buChar char="o"/>
            </a:pPr>
            <a:r>
              <a:rPr lang="en-US"/>
              <a:t>If you maintain your accounts and complete reconciliation, when mistakes happen you can easily fix them before they compound.</a:t>
            </a:r>
          </a:p>
          <a:p>
            <a:pPr rtl="0" fontAlgn="ctr">
              <a:buFont typeface="Arial" panose="020B0604020202020204" pitchFamily="34" charset="0"/>
              <a:buChar char="•"/>
            </a:pPr>
            <a:r>
              <a:rPr lang="en-US"/>
              <a:t>How much of my own money can I keep in IOLTA?</a:t>
            </a:r>
          </a:p>
          <a:p>
            <a:pPr marL="777943" lvl="1" indent="-299209" fontAlgn="ctr">
              <a:buFont typeface="Courier New" panose="02070309020205020404" pitchFamily="49" charset="0"/>
              <a:buChar char="o"/>
            </a:pPr>
            <a:r>
              <a:rPr lang="en-US"/>
              <a:t>Up to $200.</a:t>
            </a:r>
          </a:p>
          <a:p>
            <a:pPr rtl="0" fontAlgn="ctr">
              <a:buFont typeface="Arial" panose="020B0604020202020204" pitchFamily="34" charset="0"/>
              <a:buChar char="•"/>
            </a:pPr>
            <a:r>
              <a:rPr lang="en-US"/>
              <a:t>If I receive payments, some of which I have earned, how to I treat that?</a:t>
            </a:r>
          </a:p>
          <a:p>
            <a:pPr marL="777943" lvl="1" indent="-299209" fontAlgn="ctr">
              <a:buFont typeface="Courier New" panose="02070309020205020404" pitchFamily="49" charset="0"/>
              <a:buChar char="o"/>
            </a:pPr>
            <a:r>
              <a:rPr lang="en-US"/>
              <a:t>You should deposit the full amount into your trust fund, then immediately transfer the earned funds to your operating account. </a:t>
            </a:r>
          </a:p>
          <a:p>
            <a:pPr rtl="0" fontAlgn="ctr">
              <a:buFont typeface="Arial" panose="020B0604020202020204" pitchFamily="34" charset="0"/>
              <a:buChar char="•"/>
            </a:pPr>
            <a:r>
              <a:rPr lang="en-US"/>
              <a:t>Is there a downside for the client to keep their funds in an account not paying interest to them?</a:t>
            </a:r>
          </a:p>
          <a:p>
            <a:pPr marL="777943" lvl="1" indent="-299209" fontAlgn="ctr">
              <a:buFont typeface="Courier New" panose="02070309020205020404" pitchFamily="49" charset="0"/>
              <a:buChar char="o"/>
            </a:pPr>
            <a:r>
              <a:rPr lang="en-US"/>
              <a:t>Not really, typically trust account monies are low in value or held for a short amount of time, individually not generating much interest, if any at all. </a:t>
            </a:r>
          </a:p>
          <a:p>
            <a:pPr rtl="0" fontAlgn="ctr">
              <a:buFont typeface="Arial" panose="020B0604020202020204" pitchFamily="34" charset="0"/>
              <a:buChar char="•"/>
            </a:pPr>
            <a:r>
              <a:rPr lang="en-US"/>
              <a:t>How is a trust fund different than Escrow?</a:t>
            </a:r>
          </a:p>
          <a:p>
            <a:pPr marL="777943" lvl="1" indent="-299209" fontAlgn="ctr">
              <a:buFont typeface="Courier New" panose="02070309020205020404" pitchFamily="49" charset="0"/>
              <a:buChar char="o"/>
            </a:pPr>
            <a:r>
              <a:rPr lang="en-US"/>
              <a:t>Escrow usually holds funds related to a transaction and sometimes managed by 3rd party, not just related to legal services like the trust fund. However, the IOLTA can also be used in a similar manner to escrow.</a:t>
            </a:r>
          </a:p>
          <a:p>
            <a:pPr rtl="0" fontAlgn="ctr">
              <a:buFont typeface="Arial" panose="020B0604020202020204" pitchFamily="34" charset="0"/>
              <a:buChar char="•"/>
            </a:pPr>
            <a:r>
              <a:rPr lang="en-US"/>
              <a:t>What is nominal interest generating?</a:t>
            </a:r>
          </a:p>
          <a:p>
            <a:pPr marL="777943" lvl="1" indent="-299209" fontAlgn="ctr">
              <a:buFont typeface="Courier New" panose="02070309020205020404" pitchFamily="49" charset="0"/>
              <a:buChar char="o"/>
            </a:pPr>
            <a:r>
              <a:rPr lang="en-US"/>
              <a:t>Overall, generating nearly no interest, but also not enough interest to cover the costs to establish and administer the account.</a:t>
            </a:r>
          </a:p>
          <a:p>
            <a:pPr rtl="0" fontAlgn="ctr">
              <a:buFont typeface="Arial" panose="020B0604020202020204" pitchFamily="34" charset="0"/>
              <a:buChar char="•"/>
            </a:pPr>
            <a:r>
              <a:rPr lang="en-US"/>
              <a:t>How would you handle deposits by credit card? </a:t>
            </a:r>
          </a:p>
          <a:p>
            <a:pPr marL="777943" lvl="1" indent="-299209" fontAlgn="ctr">
              <a:buFont typeface="Courier New" panose="02070309020205020404" pitchFamily="49" charset="0"/>
              <a:buChar char="o"/>
            </a:pPr>
            <a:r>
              <a:rPr lang="en-US"/>
              <a:t>You should deposit CC payments into your operating account then immediately transfer the unearned portion to the trust.</a:t>
            </a:r>
          </a:p>
          <a:p>
            <a:pPr marL="777943" lvl="1" indent="-299209" fontAlgn="ctr">
              <a:buFont typeface="Courier New" panose="02070309020205020404" pitchFamily="49" charset="0"/>
              <a:buChar char="o"/>
            </a:pPr>
            <a:r>
              <a:rPr lang="en-US"/>
              <a:t>Why? To avoid the CC company’s/bank’s ability to reverse transactions and remove client fees. This gives a non-lawyer the power to withdraw client funds from a trust account.  Also to avoid CC fees charged on the transaction so the burden to pay those is on the attorney, not the client / trust.</a:t>
            </a:r>
          </a:p>
          <a:p>
            <a:pPr rtl="0" fontAlgn="ctr">
              <a:buFont typeface="Arial" panose="020B0604020202020204" pitchFamily="34" charset="0"/>
              <a:buChar char="•"/>
            </a:pPr>
            <a:r>
              <a:rPr lang="en-US"/>
              <a:t>What if you have a flat fee arrangement but the client still pays in advance?</a:t>
            </a:r>
          </a:p>
          <a:p>
            <a:pPr marL="777943" lvl="1" indent="-299209" fontAlgn="ctr">
              <a:buFont typeface="Courier New" panose="02070309020205020404" pitchFamily="49" charset="0"/>
              <a:buChar char="o"/>
            </a:pPr>
            <a:r>
              <a:rPr lang="en-US"/>
              <a:t>Your arrangement should specify that advance payments will not be held In trust and be agreed to and </a:t>
            </a:r>
            <a:r>
              <a:rPr lang="en-US" u="sng"/>
              <a:t>signed</a:t>
            </a:r>
            <a:r>
              <a:rPr lang="en-US"/>
              <a:t> by the client beforehand. If the agreement is verbal, funds should still go into trust. MN 1.5(b).</a:t>
            </a:r>
          </a:p>
          <a:p>
            <a:pPr marL="1196835" lvl="2" indent="-239367" fontAlgn="ctr">
              <a:buFont typeface="Arial" panose="020B0604020202020204" pitchFamily="34" charset="0"/>
              <a:buChar char="•"/>
            </a:pPr>
            <a:r>
              <a:rPr lang="en-US"/>
              <a:t>Safekeeping client property (including filing fees), Susan M. Humiston.</a:t>
            </a:r>
          </a:p>
          <a:p>
            <a:pPr rtl="0" fontAlgn="ctr">
              <a:buFont typeface="Arial" panose="020B0604020202020204" pitchFamily="34" charset="0"/>
              <a:buChar char="•"/>
            </a:pPr>
            <a:r>
              <a:rPr lang="en-US"/>
              <a:t>Does a lawyer have to sign every check and electronic transfer memo?</a:t>
            </a:r>
          </a:p>
          <a:p>
            <a:pPr marL="777943" lvl="1" indent="-299209" fontAlgn="ctr">
              <a:buFont typeface="Courier New" panose="02070309020205020404" pitchFamily="49" charset="0"/>
              <a:buChar char="o"/>
            </a:pPr>
            <a:r>
              <a:rPr lang="en-US"/>
              <a:t>Yes, lawyer signature on checks or approval for disbursements is required in Minnesota.</a:t>
            </a:r>
          </a:p>
          <a:p>
            <a:pPr rtl="0" fontAlgn="ctr">
              <a:buFont typeface="Arial" panose="020B0604020202020204" pitchFamily="34" charset="0"/>
              <a:buChar char="•"/>
            </a:pPr>
            <a:r>
              <a:rPr lang="en-US"/>
              <a:t>Can I have a debit card to withdraw trust funds or use an ATM?</a:t>
            </a:r>
          </a:p>
          <a:p>
            <a:pPr marL="777943" lvl="1" indent="-299209" fontAlgn="ctr">
              <a:buFont typeface="Courier New" panose="02070309020205020404" pitchFamily="49" charset="0"/>
              <a:buChar char="o"/>
            </a:pPr>
            <a:r>
              <a:rPr lang="en-US"/>
              <a:t>No, you cannot do that. </a:t>
            </a:r>
          </a:p>
          <a:p>
            <a:pPr rtl="0" fontAlgn="ctr">
              <a:buFont typeface="Arial" panose="020B0604020202020204" pitchFamily="34" charset="0"/>
              <a:buChar char="•"/>
            </a:pPr>
            <a:r>
              <a:rPr lang="en-US"/>
              <a:t>Can I pay expenses with earned fees directly out of my IOLTA?</a:t>
            </a:r>
          </a:p>
          <a:p>
            <a:pPr marL="777943" lvl="1" indent="-299209" fontAlgn="ctr">
              <a:buFont typeface="Courier New" panose="02070309020205020404" pitchFamily="49" charset="0"/>
              <a:buChar char="o"/>
            </a:pPr>
            <a:r>
              <a:rPr lang="en-US"/>
              <a:t>No, they must first be transferred to your operating account before payment can be made.</a:t>
            </a:r>
          </a:p>
          <a:p>
            <a:endParaRPr lang="en-US"/>
          </a:p>
        </p:txBody>
      </p:sp>
      <p:sp>
        <p:nvSpPr>
          <p:cNvPr id="4" name="Slide Number Placeholder 3"/>
          <p:cNvSpPr>
            <a:spLocks noGrp="1"/>
          </p:cNvSpPr>
          <p:nvPr>
            <p:ph type="sldNum" sz="quarter" idx="5"/>
          </p:nvPr>
        </p:nvSpPr>
        <p:spPr/>
        <p:txBody>
          <a:bodyPr/>
          <a:lstStyle/>
          <a:p>
            <a:pPr>
              <a:defRPr/>
            </a:pPr>
            <a:fld id="{A7028B32-1254-4ADF-AE46-DD124CCB4B29}" type="slidenum">
              <a:rPr lang="en-US" smtClean="0"/>
              <a:pPr>
                <a:defRPr/>
              </a:pPr>
              <a:t>25</a:t>
            </a:fld>
            <a:endParaRPr lang="en-US"/>
          </a:p>
        </p:txBody>
      </p:sp>
    </p:spTree>
    <p:extLst>
      <p:ext uri="{BB962C8B-B14F-4D97-AF65-F5344CB8AC3E}">
        <p14:creationId xmlns:p14="http://schemas.microsoft.com/office/powerpoint/2010/main" val="305060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panose="020B0604020202020204" pitchFamily="34" charset="0"/>
              <a:buChar char="•"/>
            </a:pPr>
            <a:r>
              <a:rPr lang="en-US"/>
              <a:t>Think of trust funds like we used to think of social distancing – maybe we will call it financial distancing…</a:t>
            </a:r>
          </a:p>
          <a:p>
            <a:pPr marL="179525" indent="-179525">
              <a:buFont typeface="Arial" panose="020B0604020202020204" pitchFamily="34" charset="0"/>
              <a:buChar char="•"/>
            </a:pPr>
            <a:endParaRPr lang="en-US"/>
          </a:p>
          <a:p>
            <a:pPr marL="179525" indent="-179525">
              <a:buFont typeface="Arial" panose="020B0604020202020204" pitchFamily="34" charset="0"/>
              <a:buChar char="•"/>
            </a:pPr>
            <a:r>
              <a:rPr lang="en-US"/>
              <a:t>Also Used for 3</a:t>
            </a:r>
            <a:r>
              <a:rPr lang="en-US" baseline="30000"/>
              <a:t>rd</a:t>
            </a:r>
            <a:r>
              <a:rPr lang="en-US"/>
              <a:t> party funds – anything not the property of the attorney</a:t>
            </a:r>
          </a:p>
          <a:p>
            <a:endParaRPr lang="en-US"/>
          </a:p>
          <a:p>
            <a:pPr marL="179525" indent="-179525">
              <a:buFont typeface="Arial" panose="020B0604020202020204" pitchFamily="34" charset="0"/>
              <a:buChar char="•"/>
            </a:pPr>
            <a:r>
              <a:rPr lang="en-US"/>
              <a:t>Other types of trust accounts 1. individual client account, 2. pooled account (calc own interest), 3. IOLTA (primary, what we will focus on) - all nominal / short period funds are required to be in IOLTA in MN</a:t>
            </a:r>
          </a:p>
          <a:p>
            <a:endParaRPr lang="en-US"/>
          </a:p>
          <a:p>
            <a:pPr marL="179525" indent="-179525">
              <a:buFont typeface="Arial" panose="020B0604020202020204" pitchFamily="34" charset="0"/>
              <a:buChar char="•"/>
            </a:pPr>
            <a:r>
              <a:rPr lang="en-US"/>
              <a:t>Rule 1.15, MRPC, governs a lawyer’s obligations for maintaining, accounting for and distributing client or third party funds in the lawyer’s possession.  Appendix 1 sets forth a lawyer’s recordkeeping obligations for funds held in trust.</a:t>
            </a:r>
          </a:p>
          <a:p>
            <a:endParaRPr lang="en-US"/>
          </a:p>
          <a:p>
            <a:r>
              <a:rPr lang="en-US"/>
              <a:t>&lt;a </a:t>
            </a:r>
            <a:r>
              <a:rPr lang="en-US" err="1"/>
              <a:t>href</a:t>
            </a:r>
            <a:r>
              <a:rPr lang="en-US"/>
              <a:t>="https://www.flaticon.com/free-icons/legal-services" title="legal services icons"&gt;Legal services icons created by </a:t>
            </a:r>
            <a:r>
              <a:rPr lang="en-US" err="1"/>
              <a:t>Uniconlabs</a:t>
            </a:r>
            <a:r>
              <a:rPr lang="en-US"/>
              <a:t> - </a:t>
            </a:r>
            <a:r>
              <a:rPr lang="en-US" err="1"/>
              <a:t>Flaticon</a:t>
            </a:r>
            <a:r>
              <a:rPr lang="en-US"/>
              <a:t>&lt;/a&gt;</a:t>
            </a:r>
          </a:p>
        </p:txBody>
      </p:sp>
      <p:sp>
        <p:nvSpPr>
          <p:cNvPr id="4" name="Slide Number Placeholder 3"/>
          <p:cNvSpPr>
            <a:spLocks noGrp="1"/>
          </p:cNvSpPr>
          <p:nvPr>
            <p:ph type="sldNum" sz="quarter" idx="10"/>
          </p:nvPr>
        </p:nvSpPr>
        <p:spPr/>
        <p:txBody>
          <a:bodyPr/>
          <a:lstStyle/>
          <a:p>
            <a:pPr>
              <a:defRPr/>
            </a:pPr>
            <a:fld id="{A7028B32-1254-4ADF-AE46-DD124CCB4B29}" type="slidenum">
              <a:rPr lang="en-US" smtClean="0"/>
              <a:pPr>
                <a:defRPr/>
              </a:pPr>
              <a:t>2</a:t>
            </a:fld>
            <a:endParaRPr lang="en-US"/>
          </a:p>
        </p:txBody>
      </p:sp>
    </p:spTree>
    <p:extLst>
      <p:ext uri="{BB962C8B-B14F-4D97-AF65-F5344CB8AC3E}">
        <p14:creationId xmlns:p14="http://schemas.microsoft.com/office/powerpoint/2010/main" val="2673022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DCA36-FC48-8CCE-8AAE-4F7020F40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41E0D-BA76-1359-0CB2-82F319A8A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1E61C-080B-56A5-C66D-8CA520900865}"/>
              </a:ext>
            </a:extLst>
          </p:cNvPr>
          <p:cNvSpPr>
            <a:spLocks noGrp="1"/>
          </p:cNvSpPr>
          <p:nvPr>
            <p:ph type="body" idx="1"/>
          </p:nvPr>
        </p:nvSpPr>
        <p:spPr/>
        <p:txBody>
          <a:bodyPr/>
          <a:lstStyle/>
          <a:p>
            <a:pPr marL="179525" indent="-179525" defTabSz="957468">
              <a:buFont typeface="Arial" panose="020B0604020202020204" pitchFamily="34" charset="0"/>
              <a:buChar char="•"/>
              <a:defRPr/>
            </a:pPr>
            <a:r>
              <a:rPr lang="en-US"/>
              <a:t>Third party funds include funds subject to doctors’ liens, disputed funds, and court-ordered deposits.</a:t>
            </a:r>
          </a:p>
          <a:p>
            <a:pPr marL="179525" indent="-179525">
              <a:buFont typeface="Arial" panose="020B0604020202020204" pitchFamily="34" charset="0"/>
              <a:buChar char="•"/>
            </a:pPr>
            <a:endParaRPr lang="en-US"/>
          </a:p>
          <a:p>
            <a:pPr marL="179525" indent="-179525">
              <a:buFont typeface="Arial" panose="020B0604020202020204" pitchFamily="34" charset="0"/>
              <a:buChar char="•"/>
            </a:pPr>
            <a:r>
              <a:rPr lang="en-US"/>
              <a:t>Flat fees and payments for services already rendered do not need to go in unless included with other unearned funds. If earned funds go in, they should be immediately moved.</a:t>
            </a:r>
          </a:p>
          <a:p>
            <a:pPr marL="179525" indent="-179525">
              <a:buFont typeface="Arial" panose="020B0604020202020204" pitchFamily="34" charset="0"/>
              <a:buChar char="•"/>
            </a:pPr>
            <a:endParaRPr lang="en-US"/>
          </a:p>
          <a:p>
            <a:pPr marL="179525" indent="-179525" defTabSz="957468">
              <a:buFont typeface="Arial" panose="020B0604020202020204" pitchFamily="34" charset="0"/>
              <a:buChar char="•"/>
              <a:defRPr/>
            </a:pPr>
            <a:r>
              <a:rPr lang="en-US"/>
              <a:t>Can only place Flat Fee retainers in the operating account if you have a signed agreement that complies with Rule 1.5(b)(1).  Flat fee retainers if you have a compliant signed fee agreement may be treated as the lawyer’s property subject to refund.</a:t>
            </a:r>
          </a:p>
          <a:p>
            <a:endParaRPr lang="en-US"/>
          </a:p>
          <a:p>
            <a:pPr marL="179525" indent="-179525">
              <a:buFont typeface="Arial" panose="020B0604020202020204" pitchFamily="34" charset="0"/>
              <a:buChar char="•"/>
            </a:pPr>
            <a:r>
              <a:rPr lang="en-US"/>
              <a:t>Think about trust account funds as the assets in the account belong to the client or third parties.  They are not owned by the lawyer, and once they are, they should be removed. </a:t>
            </a:r>
          </a:p>
          <a:p>
            <a:pPr marL="179525" indent="-179525">
              <a:buFont typeface="Arial" panose="020B0604020202020204" pitchFamily="34" charset="0"/>
              <a:buChar char="•"/>
            </a:pPr>
            <a:endParaRPr lang="en-US"/>
          </a:p>
          <a:p>
            <a:pPr marL="179525" indent="-179525">
              <a:buFont typeface="Arial" panose="020B0604020202020204" pitchFamily="34" charset="0"/>
              <a:buChar char="•"/>
            </a:pPr>
            <a:r>
              <a:rPr lang="en-US"/>
              <a:t>How do you ensure you didn’t exclude anything from your trust account? </a:t>
            </a:r>
          </a:p>
          <a:p>
            <a:pPr marL="658259" lvl="1" indent="-179525">
              <a:buFont typeface="Arial" panose="020B0604020202020204" pitchFamily="34" charset="0"/>
              <a:buChar char="•"/>
            </a:pPr>
            <a:r>
              <a:rPr lang="en-US"/>
              <a:t>When in doubt, it’s best practice to use your trust account.  If you haven’t earned the funds, they should be in the trust.</a:t>
            </a:r>
          </a:p>
        </p:txBody>
      </p:sp>
      <p:sp>
        <p:nvSpPr>
          <p:cNvPr id="4" name="Slide Number Placeholder 3">
            <a:extLst>
              <a:ext uri="{FF2B5EF4-FFF2-40B4-BE49-F238E27FC236}">
                <a16:creationId xmlns:a16="http://schemas.microsoft.com/office/drawing/2014/main" id="{FBC634D2-F525-5C8F-2069-7A1EACCD6AD8}"/>
              </a:ext>
            </a:extLst>
          </p:cNvPr>
          <p:cNvSpPr>
            <a:spLocks noGrp="1"/>
          </p:cNvSpPr>
          <p:nvPr>
            <p:ph type="sldNum" sz="quarter" idx="10"/>
          </p:nvPr>
        </p:nvSpPr>
        <p:spPr/>
        <p:txBody>
          <a:bodyPr/>
          <a:lstStyle/>
          <a:p>
            <a:pPr>
              <a:defRPr/>
            </a:pPr>
            <a:fld id="{A7028B32-1254-4ADF-AE46-DD124CCB4B29}" type="slidenum">
              <a:rPr lang="en-US" smtClean="0"/>
              <a:pPr>
                <a:defRPr/>
              </a:pPr>
              <a:t>3</a:t>
            </a:fld>
            <a:endParaRPr lang="en-US"/>
          </a:p>
        </p:txBody>
      </p:sp>
    </p:spTree>
    <p:extLst>
      <p:ext uri="{BB962C8B-B14F-4D97-AF65-F5344CB8AC3E}">
        <p14:creationId xmlns:p14="http://schemas.microsoft.com/office/powerpoint/2010/main" val="1665987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E6AC5-9197-CC3F-A062-2B6AB7896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A97AD-208D-6960-11AA-4168965F7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F55546-43ED-AF11-B45F-265DF1D834E3}"/>
              </a:ext>
            </a:extLst>
          </p:cNvPr>
          <p:cNvSpPr>
            <a:spLocks noGrp="1"/>
          </p:cNvSpPr>
          <p:nvPr>
            <p:ph type="body" idx="1"/>
          </p:nvPr>
        </p:nvSpPr>
        <p:spPr/>
        <p:txBody>
          <a:bodyPr/>
          <a:lstStyle/>
          <a:p>
            <a:pPr marL="179525" indent="-179525">
              <a:buFont typeface="Arial" panose="020B0604020202020204" pitchFamily="34" charset="0"/>
              <a:buChar char="•"/>
            </a:pPr>
            <a:r>
              <a:rPr lang="en-US"/>
              <a:t>Joke about RAS Syndrome (redundant acronym syndrome) for IOLTA Trust Accounts</a:t>
            </a:r>
          </a:p>
          <a:p>
            <a:pPr marL="179525" indent="-179525">
              <a:buFont typeface="Arial" panose="020B0604020202020204" pitchFamily="34" charset="0"/>
              <a:buChar char="•"/>
            </a:pPr>
            <a:r>
              <a:rPr lang="en-US"/>
              <a:t>These are the focus of our conversation and the most common type of trust account.</a:t>
            </a:r>
          </a:p>
          <a:p>
            <a:pPr marL="179525" indent="-179525">
              <a:buFont typeface="Arial" panose="020B0604020202020204" pitchFamily="34" charset="0"/>
              <a:buChar char="•"/>
            </a:pPr>
            <a:r>
              <a:rPr lang="en-US"/>
              <a:t>IOLTA Accounts are used for clients / matters that are only contributing small amounts of $, so individually, no interest there is virtually no interest generated. However, pooled with other client accounts the interest generated is more substantial in total. </a:t>
            </a:r>
          </a:p>
          <a:p>
            <a:pPr marL="658259" lvl="1" indent="-179525">
              <a:buFont typeface="Arial" panose="020B0604020202020204" pitchFamily="34" charset="0"/>
              <a:buChar char="•"/>
            </a:pPr>
            <a:r>
              <a:rPr lang="en-US"/>
              <a:t>Also can be used for funds held for a short amount of time as the interest generation is also nominal.</a:t>
            </a:r>
          </a:p>
          <a:p>
            <a:pPr marL="179525" indent="-179525">
              <a:buFont typeface="Arial" panose="020B0604020202020204" pitchFamily="34" charset="0"/>
              <a:buChar char="•"/>
            </a:pPr>
            <a:r>
              <a:rPr lang="en-US"/>
              <a:t>IOLTA is should be used in Minnesota for nominal / short term amounts held. Almost all Banks support the IOLTA program.  There is a list of these institutions available on the Board site.</a:t>
            </a:r>
          </a:p>
          <a:p>
            <a:pPr marL="658259" lvl="1" indent="-179525" defTabSz="957468">
              <a:buFont typeface="Arial" panose="020B0604020202020204" pitchFamily="34" charset="0"/>
              <a:buChar char="•"/>
              <a:defRPr/>
            </a:pPr>
            <a:r>
              <a:rPr lang="en-US"/>
              <a:t>The banks participating in this program do track your accounts and have the responsibility to report overdrafts to the Director’s office.</a:t>
            </a:r>
          </a:p>
          <a:p>
            <a:pPr marL="179525" indent="-179525">
              <a:buFont typeface="Arial" panose="020B0604020202020204" pitchFamily="34" charset="0"/>
              <a:buChar char="•"/>
            </a:pPr>
            <a:r>
              <a:rPr lang="en-US"/>
              <a:t>Minnesota IOLTA Legal Aid programs provide civil legal aid to the poor and support improvements to the justice system. All states and some territories have an IOLTA program contributing to similar programming.</a:t>
            </a:r>
          </a:p>
          <a:p>
            <a:pPr marL="179525" indent="-179525">
              <a:buFont typeface="Arial" panose="020B0604020202020204" pitchFamily="34" charset="0"/>
              <a:buChar char="•"/>
            </a:pPr>
            <a:r>
              <a:rPr lang="en-US"/>
              <a:t>There is a situation where you may have to track interest if the IOLTA interest transfer is not completed within the month earned. Use of an approved financial institution should alleviate that need. </a:t>
            </a:r>
          </a:p>
          <a:p>
            <a:endParaRPr lang="en-US"/>
          </a:p>
        </p:txBody>
      </p:sp>
      <p:sp>
        <p:nvSpPr>
          <p:cNvPr id="4" name="Slide Number Placeholder 3">
            <a:extLst>
              <a:ext uri="{FF2B5EF4-FFF2-40B4-BE49-F238E27FC236}">
                <a16:creationId xmlns:a16="http://schemas.microsoft.com/office/drawing/2014/main" id="{5A21D4D1-9553-864D-892A-54B883171AAD}"/>
              </a:ext>
            </a:extLst>
          </p:cNvPr>
          <p:cNvSpPr>
            <a:spLocks noGrp="1"/>
          </p:cNvSpPr>
          <p:nvPr>
            <p:ph type="sldNum" sz="quarter" idx="10"/>
          </p:nvPr>
        </p:nvSpPr>
        <p:spPr/>
        <p:txBody>
          <a:bodyPr/>
          <a:lstStyle/>
          <a:p>
            <a:pPr>
              <a:defRPr/>
            </a:pPr>
            <a:fld id="{A7028B32-1254-4ADF-AE46-DD124CCB4B29}" type="slidenum">
              <a:rPr lang="en-US" smtClean="0"/>
              <a:pPr>
                <a:defRPr/>
              </a:pPr>
              <a:t>4</a:t>
            </a:fld>
            <a:endParaRPr lang="en-US"/>
          </a:p>
        </p:txBody>
      </p:sp>
    </p:spTree>
    <p:extLst>
      <p:ext uri="{BB962C8B-B14F-4D97-AF65-F5344CB8AC3E}">
        <p14:creationId xmlns:p14="http://schemas.microsoft.com/office/powerpoint/2010/main" val="3599751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panose="020B0604020202020204" pitchFamily="34" charset="0"/>
              <a:buChar char="•"/>
            </a:pPr>
            <a:r>
              <a:rPr lang="en-US"/>
              <a:t>This represents the TYPICAL flow of transactions for trust accounting monies</a:t>
            </a:r>
          </a:p>
          <a:p>
            <a:pPr marL="179525" indent="-179525">
              <a:buFont typeface="Arial" panose="020B0604020202020204" pitchFamily="34" charset="0"/>
              <a:buChar char="•"/>
            </a:pPr>
            <a:r>
              <a:rPr lang="en-US"/>
              <a:t>There can be other nuances, but overall, most interactions would look similar to this chart. </a:t>
            </a:r>
          </a:p>
          <a:p>
            <a:pPr marL="658259" lvl="1" indent="-179525">
              <a:buFont typeface="Arial" panose="020B0604020202020204" pitchFamily="34" charset="0"/>
              <a:buChar char="•"/>
            </a:pPr>
            <a:r>
              <a:rPr lang="en-US"/>
              <a:t>For instance, funds may be from a settlement or third party rather than directly from a client.  If those funds end up in the trust, then ensure they have been cleared before remitting to the client or paying yourself on fees.</a:t>
            </a:r>
          </a:p>
          <a:p>
            <a:pPr marL="179525" indent="-179525">
              <a:buFont typeface="Arial" panose="020B0604020202020204" pitchFamily="34" charset="0"/>
              <a:buChar char="•"/>
            </a:pPr>
            <a:r>
              <a:rPr lang="en-US"/>
              <a:t>All of these steps include some sort of Trust accounting task such as recording the transactions in the books and records and notifying the client.</a:t>
            </a:r>
          </a:p>
          <a:p>
            <a:pPr marL="179525" indent="-179525">
              <a:buFont typeface="Arial" panose="020B0604020202020204" pitchFamily="34" charset="0"/>
              <a:buChar char="•"/>
            </a:pPr>
            <a:r>
              <a:rPr lang="en-US"/>
              <a:t>Funds may be received from your client via check, ACH, CC, or even cash.  </a:t>
            </a:r>
          </a:p>
          <a:p>
            <a:pPr marL="179525" indent="-179525">
              <a:buFont typeface="Arial" panose="020B0604020202020204" pitchFamily="34" charset="0"/>
              <a:buChar char="•"/>
            </a:pPr>
            <a:r>
              <a:rPr lang="en-US"/>
              <a:t>Funds should ALL be deposited into the trust account, even if a portion of those funds are already earned. The earned portion should be immediately transferred out of the trust once the checks / transactions clear.</a:t>
            </a:r>
          </a:p>
          <a:p>
            <a:pPr marL="658259" lvl="1" indent="-179525">
              <a:buFont typeface="Arial" panose="020B0604020202020204" pitchFamily="34" charset="0"/>
              <a:buChar char="•"/>
            </a:pPr>
            <a:r>
              <a:rPr lang="en-US"/>
              <a:t>Flat fee arrangements/retainers do not need to be deposited into the trust, only receipts which some / all of the amount is yet to be earned</a:t>
            </a:r>
          </a:p>
          <a:p>
            <a:pPr marL="658259" lvl="1" indent="-179525">
              <a:buFont typeface="Arial" panose="020B0604020202020204" pitchFamily="34" charset="0"/>
              <a:buChar char="•"/>
            </a:pPr>
            <a:r>
              <a:rPr lang="en-US"/>
              <a:t>In Q&amp;A we discuss the nuance for CC deposits – You should deposit CC payments into your operating account then immediately transfer the unearned portion to the trust</a:t>
            </a:r>
          </a:p>
          <a:p>
            <a:pPr marL="1136994" lvl="2" indent="-179525" defTabSz="957468">
              <a:buFont typeface="Arial" panose="020B0604020202020204" pitchFamily="34" charset="0"/>
              <a:buChar char="•"/>
              <a:defRPr/>
            </a:pPr>
            <a:r>
              <a:rPr lang="en-US"/>
              <a:t>Why? To protect against the banks ability to reverse CC charges from trust and avoid CC fees charged on the transaction so the burden to pay those is on the attorney, not the client / trust.</a:t>
            </a:r>
          </a:p>
          <a:p>
            <a:pPr marL="179525" indent="-179525" defTabSz="957468">
              <a:buFont typeface="Arial" panose="020B0604020202020204" pitchFamily="34" charset="0"/>
              <a:buChar char="•"/>
              <a:defRPr/>
            </a:pPr>
            <a:r>
              <a:rPr lang="en-US"/>
              <a:t>Once fees in the trust are earned, they should be moved from the trust account immediately and placed in the attorney operating account.</a:t>
            </a:r>
          </a:p>
          <a:p>
            <a:pPr marL="658259" lvl="1" indent="-179525" defTabSz="957468">
              <a:buFont typeface="Arial" panose="020B0604020202020204" pitchFamily="34" charset="0"/>
              <a:buChar char="•"/>
              <a:defRPr/>
            </a:pPr>
            <a:r>
              <a:rPr lang="en-US"/>
              <a:t>In practice, it can be helpful to not make too many transactions in your trust account to lower the risk of mistakes, so recording of earned fees at the end of each month is reasonable.</a:t>
            </a:r>
          </a:p>
          <a:p>
            <a:pPr marL="179525" indent="-179525" defTabSz="957468">
              <a:buFont typeface="Arial" panose="020B0604020202020204" pitchFamily="34" charset="0"/>
              <a:buChar char="•"/>
              <a:defRPr/>
            </a:pPr>
            <a:r>
              <a:rPr lang="en-US"/>
              <a:t>Funds in the trust can also be used to pay for legal expenses other than the lawyers fees. These could include really anything but some examples are transaction fees, filing fees, expert fees (like us), etc.</a:t>
            </a:r>
          </a:p>
          <a:p>
            <a:pPr marL="179525" indent="-179525" defTabSz="957468">
              <a:buFont typeface="Arial" panose="020B0604020202020204" pitchFamily="34" charset="0"/>
              <a:buChar char="•"/>
              <a:defRPr/>
            </a:pPr>
            <a:r>
              <a:rPr lang="en-US"/>
              <a:t>Finally, once a matter is resolved, if there are unspent funds, they should be remitted back to the client. </a:t>
            </a:r>
          </a:p>
          <a:p>
            <a:pPr marL="179525" indent="-179525" defTabSz="957468">
              <a:buFontTx/>
              <a:buChar char="-"/>
              <a:defRPr/>
            </a:pPr>
            <a:endParaRPr lang="en-US"/>
          </a:p>
          <a:p>
            <a:endParaRPr lang="en-US"/>
          </a:p>
          <a:p>
            <a:endParaRPr lang="en-US"/>
          </a:p>
        </p:txBody>
      </p:sp>
      <p:sp>
        <p:nvSpPr>
          <p:cNvPr id="4" name="Slide Number Placeholder 3"/>
          <p:cNvSpPr>
            <a:spLocks noGrp="1"/>
          </p:cNvSpPr>
          <p:nvPr>
            <p:ph type="sldNum" sz="quarter" idx="10"/>
          </p:nvPr>
        </p:nvSpPr>
        <p:spPr/>
        <p:txBody>
          <a:bodyPr/>
          <a:lstStyle/>
          <a:p>
            <a:pPr>
              <a:defRPr/>
            </a:pPr>
            <a:fld id="{A7028B32-1254-4ADF-AE46-DD124CCB4B29}" type="slidenum">
              <a:rPr lang="en-US" smtClean="0"/>
              <a:pPr>
                <a:defRPr/>
              </a:pPr>
              <a:t>5</a:t>
            </a:fld>
            <a:endParaRPr lang="en-US"/>
          </a:p>
        </p:txBody>
      </p:sp>
    </p:spTree>
    <p:extLst>
      <p:ext uri="{BB962C8B-B14F-4D97-AF65-F5344CB8AC3E}">
        <p14:creationId xmlns:p14="http://schemas.microsoft.com/office/powerpoint/2010/main" val="185770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525" indent="-179525">
              <a:buFont typeface="Arial" panose="020B0604020202020204" pitchFamily="34" charset="0"/>
              <a:buChar char="•"/>
            </a:pPr>
            <a:r>
              <a:rPr lang="en-US"/>
              <a:t>Trust accounting includes many rules and regulations that must be followed to avoid penalties, fines, investigations, and other things. However, there are plenty of resources that are available to dive deep into each and every rule.</a:t>
            </a:r>
          </a:p>
          <a:p>
            <a:endParaRPr lang="en-US"/>
          </a:p>
          <a:p>
            <a:pPr marL="179525" indent="-179525">
              <a:buFont typeface="Arial" panose="020B0604020202020204" pitchFamily="34" charset="0"/>
              <a:buChar char="•"/>
            </a:pPr>
            <a:r>
              <a:rPr lang="en-US"/>
              <a:t>For this CLE, we are going to focus on the big topics that are the centerpiece of trust accounting – the basics that keep your trust accounting together, in-line, and compliant. </a:t>
            </a:r>
          </a:p>
          <a:p>
            <a:endParaRPr lang="en-US"/>
          </a:p>
          <a:p>
            <a:pPr marL="179525" indent="-179525">
              <a:buFont typeface="Arial" panose="020B0604020202020204" pitchFamily="34" charset="0"/>
              <a:buChar char="•"/>
            </a:pPr>
            <a:r>
              <a:rPr lang="en-US"/>
              <a:t>These topics are maintaining your books and records and completing your monthly reconciliations.  We are about to talk about these, but making sure these two topics are in order are a huge step in being compliant with all trust accounting rules. </a:t>
            </a:r>
          </a:p>
          <a:p>
            <a:endParaRPr lang="en-US"/>
          </a:p>
          <a:p>
            <a:pPr marL="179525" indent="-179525">
              <a:buFont typeface="Arial" panose="020B0604020202020204" pitchFamily="34" charset="0"/>
              <a:buChar char="•"/>
            </a:pPr>
            <a:r>
              <a:rPr lang="en-US"/>
              <a:t>And remember, the most important thing of all is exercising care over your clients funds. </a:t>
            </a:r>
          </a:p>
        </p:txBody>
      </p:sp>
      <p:sp>
        <p:nvSpPr>
          <p:cNvPr id="4" name="Slide Number Placeholder 3"/>
          <p:cNvSpPr>
            <a:spLocks noGrp="1"/>
          </p:cNvSpPr>
          <p:nvPr>
            <p:ph type="sldNum" sz="quarter" idx="10"/>
          </p:nvPr>
        </p:nvSpPr>
        <p:spPr/>
        <p:txBody>
          <a:bodyPr/>
          <a:lstStyle/>
          <a:p>
            <a:pPr>
              <a:defRPr/>
            </a:pPr>
            <a:fld id="{A7028B32-1254-4ADF-AE46-DD124CCB4B29}" type="slidenum">
              <a:rPr lang="en-US" smtClean="0"/>
              <a:pPr>
                <a:defRPr/>
              </a:pPr>
              <a:t>6</a:t>
            </a:fld>
            <a:endParaRPr lang="en-US"/>
          </a:p>
        </p:txBody>
      </p:sp>
    </p:spTree>
    <p:extLst>
      <p:ext uri="{BB962C8B-B14F-4D97-AF65-F5344CB8AC3E}">
        <p14:creationId xmlns:p14="http://schemas.microsoft.com/office/powerpoint/2010/main" val="3073312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084E1-6803-509F-D373-BCEF7F6DC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80E06-629F-E0AB-8A6D-A2C00BBED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A2BD4-6594-A798-19E2-3FF15FA604E7}"/>
              </a:ext>
            </a:extLst>
          </p:cNvPr>
          <p:cNvSpPr>
            <a:spLocks noGrp="1"/>
          </p:cNvSpPr>
          <p:nvPr>
            <p:ph type="body" idx="1"/>
          </p:nvPr>
        </p:nvSpPr>
        <p:spPr/>
        <p:txBody>
          <a:bodyPr/>
          <a:lstStyle/>
          <a:p>
            <a:pPr marL="179525" indent="-179525">
              <a:buFont typeface="Arial" panose="020B0604020202020204" pitchFamily="34" charset="0"/>
              <a:buChar char="•"/>
            </a:pPr>
            <a:r>
              <a:rPr lang="en-US"/>
              <a:t>Remember these aren’t overwhelming, 1) use the IOLTA, 2) use an accounting software, and 3) keep track of your supporting docs.</a:t>
            </a:r>
          </a:p>
          <a:p>
            <a:pPr marL="179525" indent="-179525">
              <a:buFont typeface="Arial" panose="020B0604020202020204" pitchFamily="34" charset="0"/>
              <a:buChar char="•"/>
            </a:pPr>
            <a:r>
              <a:rPr lang="en-US"/>
              <a:t>In trust accounting, record keeping is a vital process for multiple reasons:</a:t>
            </a:r>
          </a:p>
          <a:p>
            <a:pPr marL="658259" lvl="1" indent="-179525">
              <a:buFont typeface="Arial" panose="020B0604020202020204" pitchFamily="34" charset="0"/>
              <a:buChar char="•"/>
            </a:pPr>
            <a:r>
              <a:rPr lang="en-US"/>
              <a:t>First, it is the best way to maintain a system for tracking your client funds, deposits, expenses and other transactions related to your trust account. </a:t>
            </a:r>
          </a:p>
          <a:p>
            <a:pPr marL="1136994" lvl="2" indent="-179525">
              <a:buFont typeface="Arial" panose="020B0604020202020204" pitchFamily="34" charset="0"/>
              <a:buChar char="•"/>
            </a:pPr>
            <a:r>
              <a:rPr lang="en-US"/>
              <a:t>This can be a reference for you to look back at client accounts and ensure transparency for your clients when communicating about their balances.</a:t>
            </a:r>
          </a:p>
          <a:p>
            <a:pPr marL="658259" lvl="1" indent="-179525">
              <a:buFont typeface="Arial" panose="020B0604020202020204" pitchFamily="34" charset="0"/>
              <a:buChar char="•"/>
            </a:pPr>
            <a:r>
              <a:rPr lang="en-US"/>
              <a:t>Second, clean and diligent records mean in case of discrepancies in your accounts you should be able to easily identify the problem area, and if reconciliations are performed monthly, no issues should extend beyond the preceding 30 days. </a:t>
            </a:r>
          </a:p>
          <a:p>
            <a:pPr marL="658259" lvl="1" indent="-179525">
              <a:buFont typeface="Arial" panose="020B0604020202020204" pitchFamily="34" charset="0"/>
              <a:buChar char="•"/>
            </a:pPr>
            <a:r>
              <a:rPr lang="en-US"/>
              <a:t>Third, in the worst case scenario, you have organized records to provide the Directors Office in case of an investigation. </a:t>
            </a:r>
          </a:p>
          <a:p>
            <a:pPr marL="658259" lvl="1" indent="-179525">
              <a:buFont typeface="Arial" panose="020B0604020202020204" pitchFamily="34" charset="0"/>
              <a:buChar char="•"/>
            </a:pPr>
            <a:r>
              <a:rPr lang="en-US"/>
              <a:t>And, while it may take some time to set up organized records depending on your current record keeping status, once you have a system in place, updates can be efficient and effective.</a:t>
            </a:r>
          </a:p>
          <a:p>
            <a:pPr marL="179525" indent="-179525" defTabSz="957468">
              <a:buFont typeface="Arial" panose="020B0604020202020204" pitchFamily="34" charset="0"/>
              <a:buChar char="•"/>
              <a:defRPr/>
            </a:pPr>
            <a:r>
              <a:rPr lang="en-US"/>
              <a:t>Using software like QB, Smokeball, Etc. will do all of this for you as long as you enter the correct information.</a:t>
            </a:r>
          </a:p>
          <a:p>
            <a:pPr marL="658259" lvl="1" indent="-179525">
              <a:buFont typeface="Arial" panose="020B0604020202020204" pitchFamily="34" charset="0"/>
              <a:buChar char="•"/>
            </a:pPr>
            <a:r>
              <a:rPr lang="en-US"/>
              <a:t>they will update / track almost automatically. </a:t>
            </a:r>
          </a:p>
          <a:p>
            <a:pPr marL="658259" lvl="1" indent="-179525">
              <a:buFont typeface="Arial" panose="020B0604020202020204" pitchFamily="34" charset="0"/>
              <a:buChar char="•"/>
            </a:pPr>
            <a:r>
              <a:rPr lang="en-US"/>
              <a:t>You can summarize reports in different ways and even run reconciliations. </a:t>
            </a:r>
          </a:p>
          <a:p>
            <a:pPr marL="658259" lvl="1" indent="-179525">
              <a:buFont typeface="Arial" panose="020B0604020202020204" pitchFamily="34" charset="0"/>
              <a:buChar char="•"/>
            </a:pPr>
            <a:r>
              <a:rPr lang="en-US"/>
              <a:t>Banks also usually produce these records automatically which you can refer back to – however make sure you are aware of their retention policies in case you need to retain these yourself.</a:t>
            </a:r>
          </a:p>
          <a:p>
            <a:pPr marL="179525" indent="-179525">
              <a:buFont typeface="Arial" panose="020B0604020202020204" pitchFamily="34" charset="0"/>
              <a:buChar char="•"/>
            </a:pPr>
            <a:r>
              <a:rPr lang="en-US"/>
              <a:t>So what are Books and Records? These are the documents that need to be maintained to properly track your clients funds. </a:t>
            </a:r>
          </a:p>
          <a:p>
            <a:pPr marL="179525" indent="-179525">
              <a:buFont typeface="Arial" panose="020B0604020202020204" pitchFamily="34" charset="0"/>
              <a:buChar char="•"/>
            </a:pPr>
            <a:r>
              <a:rPr lang="en-US"/>
              <a:t>Records are documents created in the ordinary course of operating a bank account or handling other client property.</a:t>
            </a:r>
          </a:p>
          <a:p>
            <a:pPr marL="179525" indent="-179525">
              <a:buFont typeface="Arial" panose="020B0604020202020204" pitchFamily="34" charset="0"/>
              <a:buChar char="•"/>
            </a:pPr>
            <a:r>
              <a:rPr lang="en-US"/>
              <a:t>Books are the documents created to track client funds and transactions.</a:t>
            </a:r>
          </a:p>
          <a:p>
            <a:pPr marL="179525" indent="-179525">
              <a:buFont typeface="Arial" panose="020B0604020202020204" pitchFamily="34" charset="0"/>
              <a:buChar char="•"/>
            </a:pPr>
            <a:r>
              <a:rPr lang="en-US"/>
              <a:t>The ins (or inflows of funds) like retainer payments and settlement payments. And the Outs (or outflows of funds) like your earned fees for services, other legal fees, filing fees, and other expenses.</a:t>
            </a:r>
          </a:p>
          <a:p>
            <a:pPr marL="179525" indent="-179525" defTabSz="957468">
              <a:buFont typeface="Arial" panose="020B0604020202020204" pitchFamily="34" charset="0"/>
              <a:buChar char="•"/>
              <a:defRPr/>
            </a:pPr>
            <a:r>
              <a:rPr lang="en-US"/>
              <a:t>I know you all went to law school, and I can only presume it was solely to avoid anything to do with accounting. But as an accountant myself, I have to follow laws, so its only fair you have to do some accounting too. </a:t>
            </a:r>
          </a:p>
          <a:p>
            <a:pPr algn="l"/>
            <a:r>
              <a:rPr lang="en-US"/>
              <a:t>To be discussed In the next slides, but these include:</a:t>
            </a:r>
          </a:p>
          <a:p>
            <a:pPr marL="179525" indent="-179525" fontAlgn="ctr">
              <a:buFont typeface="Arial" panose="020B0604020202020204" pitchFamily="34" charset="0"/>
              <a:buChar char="•"/>
            </a:pPr>
            <a:r>
              <a:rPr lang="en-US" b="1"/>
              <a:t>List of all Trust Accounts Maintained </a:t>
            </a:r>
            <a:r>
              <a:rPr lang="en-US"/>
              <a:t>(Records)</a:t>
            </a:r>
          </a:p>
          <a:p>
            <a:pPr marL="179525" indent="-179525" fontAlgn="ctr">
              <a:buFont typeface="Arial" panose="020B0604020202020204" pitchFamily="34" charset="0"/>
              <a:buChar char="•"/>
            </a:pPr>
            <a:r>
              <a:rPr lang="en-US" b="1"/>
              <a:t>Check Register </a:t>
            </a:r>
            <a:r>
              <a:rPr lang="en-US"/>
              <a:t>of </a:t>
            </a:r>
            <a:r>
              <a:rPr lang="en-US" u="sng"/>
              <a:t>all</a:t>
            </a:r>
            <a:r>
              <a:rPr lang="en-US"/>
              <a:t> trust account transactions (Books)</a:t>
            </a:r>
          </a:p>
          <a:p>
            <a:pPr marL="179525" indent="-179525" fontAlgn="ctr">
              <a:buFont typeface="Arial" panose="020B0604020202020204" pitchFamily="34" charset="0"/>
              <a:buChar char="•"/>
            </a:pPr>
            <a:r>
              <a:rPr lang="en-US" b="1"/>
              <a:t>Subsidiary Ledgers  </a:t>
            </a:r>
            <a:r>
              <a:rPr lang="en-US"/>
              <a:t>for each individual trust account (Books)</a:t>
            </a:r>
          </a:p>
          <a:p>
            <a:pPr marL="179525" indent="-179525" fontAlgn="ctr">
              <a:buFont typeface="Arial" panose="020B0604020202020204" pitchFamily="34" charset="0"/>
              <a:buChar char="•"/>
            </a:pPr>
            <a:r>
              <a:rPr lang="en-US"/>
              <a:t>Monthly Books and Records</a:t>
            </a:r>
          </a:p>
          <a:p>
            <a:pPr marL="658259" lvl="1" indent="-179525" fontAlgn="ctr">
              <a:buFont typeface="Arial" panose="020B0604020202020204" pitchFamily="34" charset="0"/>
              <a:buChar char="•"/>
            </a:pPr>
            <a:r>
              <a:rPr lang="en-US" b="1"/>
              <a:t>Trial Balance of Subsidiary ledgers </a:t>
            </a:r>
            <a:r>
              <a:rPr lang="en-US"/>
              <a:t>(Books)</a:t>
            </a:r>
          </a:p>
          <a:p>
            <a:pPr marL="658259" lvl="1" indent="-179525" fontAlgn="ctr">
              <a:buFont typeface="Arial" panose="020B0604020202020204" pitchFamily="34" charset="0"/>
              <a:buChar char="•"/>
            </a:pPr>
            <a:r>
              <a:rPr lang="en-US" b="1"/>
              <a:t>3 way Reconciliation </a:t>
            </a:r>
            <a:r>
              <a:rPr lang="en-US"/>
              <a:t>(Books)</a:t>
            </a:r>
          </a:p>
          <a:p>
            <a:pPr marL="179525" indent="-179525" fontAlgn="ctr">
              <a:buFont typeface="Arial" panose="020B0604020202020204" pitchFamily="34" charset="0"/>
              <a:buChar char="•"/>
            </a:pPr>
            <a:r>
              <a:rPr lang="en-US" b="1"/>
              <a:t>Other records </a:t>
            </a:r>
            <a:r>
              <a:rPr lang="en-US"/>
              <a:t>(Records)</a:t>
            </a:r>
          </a:p>
          <a:p>
            <a:pPr marL="179525" indent="-179525" defTabSz="957468">
              <a:buFont typeface="Arial" panose="020B0604020202020204" pitchFamily="34" charset="0"/>
              <a:buChar char="•"/>
              <a:defRPr/>
            </a:pPr>
            <a:r>
              <a:rPr lang="en-US"/>
              <a:t>You should maintain business account records as well. </a:t>
            </a:r>
          </a:p>
          <a:p>
            <a:pPr marL="179525" indent="-179525" defTabSz="957468">
              <a:buFont typeface="Arial" panose="020B0604020202020204" pitchFamily="34" charset="0"/>
              <a:buChar char="•"/>
              <a:defRPr/>
            </a:pPr>
            <a:endParaRPr lang="en-US"/>
          </a:p>
        </p:txBody>
      </p:sp>
      <p:sp>
        <p:nvSpPr>
          <p:cNvPr id="4" name="Slide Number Placeholder 3">
            <a:extLst>
              <a:ext uri="{FF2B5EF4-FFF2-40B4-BE49-F238E27FC236}">
                <a16:creationId xmlns:a16="http://schemas.microsoft.com/office/drawing/2014/main" id="{2DBA8559-66A4-5A81-3638-FA796CF4B88F}"/>
              </a:ext>
            </a:extLst>
          </p:cNvPr>
          <p:cNvSpPr>
            <a:spLocks noGrp="1"/>
          </p:cNvSpPr>
          <p:nvPr>
            <p:ph type="sldNum" sz="quarter" idx="10"/>
          </p:nvPr>
        </p:nvSpPr>
        <p:spPr/>
        <p:txBody>
          <a:bodyPr/>
          <a:lstStyle/>
          <a:p>
            <a:pPr>
              <a:defRPr/>
            </a:pPr>
            <a:fld id="{A7028B32-1254-4ADF-AE46-DD124CCB4B29}" type="slidenum">
              <a:rPr lang="en-US" smtClean="0"/>
              <a:pPr>
                <a:defRPr/>
              </a:pPr>
              <a:t>7</a:t>
            </a:fld>
            <a:endParaRPr lang="en-US"/>
          </a:p>
        </p:txBody>
      </p:sp>
    </p:spTree>
    <p:extLst>
      <p:ext uri="{BB962C8B-B14F-4D97-AF65-F5344CB8AC3E}">
        <p14:creationId xmlns:p14="http://schemas.microsoft.com/office/powerpoint/2010/main" val="1495293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A4DAF-D5B7-D850-38CD-5211397F2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527B4-BFB7-DBBC-4C1C-0C03478CA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D8AF5E-7D78-D837-CBA1-3F19784024BC}"/>
              </a:ext>
            </a:extLst>
          </p:cNvPr>
          <p:cNvSpPr>
            <a:spLocks noGrp="1"/>
          </p:cNvSpPr>
          <p:nvPr>
            <p:ph type="body" idx="1"/>
          </p:nvPr>
        </p:nvSpPr>
        <p:spPr/>
        <p:txBody>
          <a:bodyPr/>
          <a:lstStyle/>
          <a:p>
            <a:pPr marL="179525" indent="-179525" fontAlgn="ctr">
              <a:buFont typeface="Arial" panose="020B0604020202020204" pitchFamily="34" charset="0"/>
              <a:buChar char="•"/>
            </a:pPr>
            <a:r>
              <a:rPr lang="en-US" b="1"/>
              <a:t>Check Register </a:t>
            </a:r>
            <a:r>
              <a:rPr lang="en-US"/>
              <a:t>of </a:t>
            </a:r>
            <a:r>
              <a:rPr lang="en-US" u="sng"/>
              <a:t>all</a:t>
            </a:r>
            <a:r>
              <a:rPr lang="en-US"/>
              <a:t> trust account transactions (Books)</a:t>
            </a:r>
          </a:p>
          <a:p>
            <a:pPr marL="658259" lvl="1" indent="-179525" fontAlgn="ctr">
              <a:buFont typeface="Arial" panose="020B0604020202020204" pitchFamily="34" charset="0"/>
              <a:buChar char="•"/>
            </a:pPr>
            <a:r>
              <a:rPr lang="en-US"/>
              <a:t>Transactions should include all relevant information such as dates/ client names, purpose, and any other relevant details in chronological order.</a:t>
            </a:r>
          </a:p>
          <a:p>
            <a:pPr marL="658259" lvl="1" indent="-179525" fontAlgn="ctr">
              <a:buFont typeface="Arial" panose="020B0604020202020204" pitchFamily="34" charset="0"/>
              <a:buChar char="•"/>
            </a:pPr>
            <a:endParaRPr lang="en-US"/>
          </a:p>
          <a:p>
            <a:pPr marL="179525" indent="-179525" fontAlgn="ctr">
              <a:buFont typeface="Arial" panose="020B0604020202020204" pitchFamily="34" charset="0"/>
              <a:buChar char="•"/>
            </a:pPr>
            <a:r>
              <a:rPr lang="en-US"/>
              <a:t>Maintain Records of your Check Register in PDF.</a:t>
            </a:r>
          </a:p>
          <a:p>
            <a:pPr marL="179525" indent="-179525">
              <a:buFont typeface="Arial" panose="020B0604020202020204" pitchFamily="34" charset="0"/>
              <a:buChar char="•"/>
            </a:pPr>
            <a:r>
              <a:rPr lang="en-US"/>
              <a:t>Most of these books and records can be easily created within an accounting software (insert some QB examples) and they will update / track almost automatically. </a:t>
            </a:r>
          </a:p>
          <a:p>
            <a:pPr marL="658259" lvl="1" indent="-179525">
              <a:buFont typeface="Arial" panose="020B0604020202020204" pitchFamily="34" charset="0"/>
              <a:buChar char="•"/>
            </a:pPr>
            <a:r>
              <a:rPr lang="en-US"/>
              <a:t>You can summarize reports in different ways and even run reconciliations. </a:t>
            </a:r>
          </a:p>
          <a:p>
            <a:pPr marL="179525" indent="-179525">
              <a:buFont typeface="Arial" panose="020B0604020202020204" pitchFamily="34" charset="0"/>
              <a:buChar char="•"/>
            </a:pPr>
            <a:r>
              <a:rPr lang="en-US"/>
              <a:t>Maintain books and records for 6 years (MN requirement) after the related legal issue is resolved for your client.</a:t>
            </a:r>
          </a:p>
          <a:p>
            <a:r>
              <a:rPr lang="en-US"/>
              <a:t> </a:t>
            </a:r>
          </a:p>
          <a:p>
            <a:pPr algn="l"/>
            <a:endParaRPr lang="en-US"/>
          </a:p>
          <a:p>
            <a:pPr algn="l"/>
            <a:endParaRPr lang="en-US"/>
          </a:p>
        </p:txBody>
      </p:sp>
      <p:sp>
        <p:nvSpPr>
          <p:cNvPr id="4" name="Slide Number Placeholder 3">
            <a:extLst>
              <a:ext uri="{FF2B5EF4-FFF2-40B4-BE49-F238E27FC236}">
                <a16:creationId xmlns:a16="http://schemas.microsoft.com/office/drawing/2014/main" id="{F160F461-4185-0C30-FC67-CCE78548CAD9}"/>
              </a:ext>
            </a:extLst>
          </p:cNvPr>
          <p:cNvSpPr>
            <a:spLocks noGrp="1"/>
          </p:cNvSpPr>
          <p:nvPr>
            <p:ph type="sldNum" sz="quarter" idx="10"/>
          </p:nvPr>
        </p:nvSpPr>
        <p:spPr/>
        <p:txBody>
          <a:bodyPr/>
          <a:lstStyle/>
          <a:p>
            <a:pPr>
              <a:defRPr/>
            </a:pPr>
            <a:fld id="{A7028B32-1254-4ADF-AE46-DD124CCB4B29}" type="slidenum">
              <a:rPr lang="en-US" smtClean="0"/>
              <a:pPr>
                <a:defRPr/>
              </a:pPr>
              <a:t>8</a:t>
            </a:fld>
            <a:endParaRPr lang="en-US"/>
          </a:p>
        </p:txBody>
      </p:sp>
    </p:spTree>
    <p:extLst>
      <p:ext uri="{BB962C8B-B14F-4D97-AF65-F5344CB8AC3E}">
        <p14:creationId xmlns:p14="http://schemas.microsoft.com/office/powerpoint/2010/main" val="3614496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txBody>
            <a:bodyPr/>
            <a:lstStyle/>
            <a:p>
              <a:endParaRPr lang="en-US"/>
            </a:p>
          </p:txBody>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txBody>
            <a:bodyPr/>
            <a:lstStyle/>
            <a:p>
              <a:endParaRPr lang="en-US"/>
            </a:p>
          </p:txBody>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txBody>
            <a:bodyPr/>
            <a:lstStyle/>
            <a:p>
              <a:endParaRPr lang="en-US"/>
            </a:p>
          </p:txBody>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txBody>
            <a:bodyPr/>
            <a:lstStyle/>
            <a:p>
              <a:endParaRPr lang="en-US"/>
            </a:p>
          </p:txBody>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txBody>
            <a:bodyPr/>
            <a:lstStyle/>
            <a:p>
              <a:endParaRPr lang="en-US"/>
            </a:p>
          </p:txBody>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txBody>
            <a:bodyPr/>
            <a:lstStyle/>
            <a:p>
              <a:endParaRPr lang="en-US"/>
            </a:p>
          </p:txBody>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325773" y="6117336"/>
            <a:ext cx="857473" cy="365125"/>
          </a:xfrm>
        </p:spPr>
        <p:txBody>
          <a:bodyPr/>
          <a:lstStyle/>
          <a:p>
            <a:pPr>
              <a:defRPr/>
            </a:pPr>
            <a:fld id="{111A067C-D9C4-449E-A005-0AE8EBEFE576}" type="datetimeFigureOut">
              <a:rPr lang="en-US" smtClean="0"/>
              <a:pPr>
                <a:defRPr/>
              </a:pPr>
              <a:t>10/2/2025</a:t>
            </a:fld>
            <a:endParaRPr lang="en-US"/>
          </a:p>
        </p:txBody>
      </p:sp>
      <p:sp>
        <p:nvSpPr>
          <p:cNvPr id="5" name="Footer Placeholder 4"/>
          <p:cNvSpPr>
            <a:spLocks noGrp="1"/>
          </p:cNvSpPr>
          <p:nvPr>
            <p:ph type="ftr" sz="quarter" idx="11"/>
          </p:nvPr>
        </p:nvSpPr>
        <p:spPr>
          <a:xfrm>
            <a:off x="3623733" y="6117336"/>
            <a:ext cx="3609438" cy="365125"/>
          </a:xfrm>
        </p:spPr>
        <p:txBody>
          <a:bodyPr/>
          <a:lstStyle/>
          <a:p>
            <a:pPr>
              <a:defRPr/>
            </a:pPr>
            <a:endParaRPr lang="en-US"/>
          </a:p>
        </p:txBody>
      </p:sp>
      <p:sp>
        <p:nvSpPr>
          <p:cNvPr id="6" name="Slide Number Placeholder 5"/>
          <p:cNvSpPr>
            <a:spLocks noGrp="1"/>
          </p:cNvSpPr>
          <p:nvPr>
            <p:ph type="sldNum" sz="quarter" idx="12"/>
          </p:nvPr>
        </p:nvSpPr>
        <p:spPr>
          <a:xfrm>
            <a:off x="8275320" y="6117336"/>
            <a:ext cx="411480" cy="365125"/>
          </a:xfrm>
        </p:spPr>
        <p:txBody>
          <a:bodyPr/>
          <a:lstStyle/>
          <a:p>
            <a:pPr>
              <a:defRPr/>
            </a:pPr>
            <a:fld id="{F69C4904-DF45-4CA5-B7E1-1331AE32913B}" type="slidenum">
              <a:rPr lang="en-US" smtClean="0"/>
              <a:pPr>
                <a:defRPr/>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 name="Date Placeholder 13">
            <a:extLst>
              <a:ext uri="{FF2B5EF4-FFF2-40B4-BE49-F238E27FC236}">
                <a16:creationId xmlns:a16="http://schemas.microsoft.com/office/drawing/2014/main" id="{ED02D8AC-BAF3-4B76-0F28-3E3AE8D479A9}"/>
              </a:ext>
            </a:extLst>
          </p:cNvPr>
          <p:cNvSpPr txBox="1">
            <a:spLocks/>
          </p:cNvSpPr>
          <p:nvPr userDrawn="1"/>
        </p:nvSpPr>
        <p:spPr>
          <a:xfrm>
            <a:off x="6096000" y="6248400"/>
            <a:ext cx="2667000" cy="365125"/>
          </a:xfrm>
          <a:prstGeom prst="rect">
            <a:avLst/>
          </a:prstGeom>
        </p:spPr>
        <p:txBody>
          <a:bodyPr/>
          <a:lstStyle>
            <a:lvl1pPr>
              <a:defRPr lang="en-US" sz="1050" smtClean="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chemeClr val="tx1"/>
              </a:solidFill>
              <a:effectLst/>
              <a:uLnTx/>
              <a:uFillTx/>
              <a:latin typeface="+mj-lt"/>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mj-lt"/>
                <a:ea typeface="+mn-ea"/>
                <a:cs typeface="+mn-cs"/>
              </a:rPr>
              <a:t>© Financial Advisors LLC</a:t>
            </a:r>
          </a:p>
        </p:txBody>
      </p:sp>
    </p:spTree>
    <p:extLst>
      <p:ext uri="{BB962C8B-B14F-4D97-AF65-F5344CB8AC3E}">
        <p14:creationId xmlns:p14="http://schemas.microsoft.com/office/powerpoint/2010/main" val="2486572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a:p>
            <a:pPr algn="r"/>
            <a:r>
              <a:rPr lang="en-US"/>
              <a:t>© Financial Advisors LLC</a:t>
            </a:r>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9D5E688-6897-4EF2-B57C-14C914F13F56}" type="slidenum">
              <a:rPr lang="en-US" smtClean="0"/>
              <a:pPr>
                <a:defRPr/>
              </a:pPr>
              <a:t>‹#›</a:t>
            </a:fld>
            <a:endParaRPr lang="en-US"/>
          </a:p>
        </p:txBody>
      </p:sp>
    </p:spTree>
    <p:extLst>
      <p:ext uri="{BB962C8B-B14F-4D97-AF65-F5344CB8AC3E}">
        <p14:creationId xmlns:p14="http://schemas.microsoft.com/office/powerpoint/2010/main" val="634230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a:p>
            <a:pPr algn="r"/>
            <a:r>
              <a:rPr lang="en-US"/>
              <a:t>© Financial Advisors LLC</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9D5E688-6897-4EF2-B57C-14C914F13F56}" type="slidenum">
              <a:rPr lang="en-US" smtClean="0"/>
              <a:pPr>
                <a:defRPr/>
              </a:pPr>
              <a:t>‹#›</a:t>
            </a:fld>
            <a:endParaRPr lang="en-US"/>
          </a:p>
        </p:txBody>
      </p:sp>
    </p:spTree>
    <p:extLst>
      <p:ext uri="{BB962C8B-B14F-4D97-AF65-F5344CB8AC3E}">
        <p14:creationId xmlns:p14="http://schemas.microsoft.com/office/powerpoint/2010/main" val="406080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a:p>
            <a:pPr algn="r"/>
            <a:r>
              <a:rPr lang="en-US"/>
              <a:t>© Financial Advisors LLC</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9D5E688-6897-4EF2-B57C-14C914F13F56}" type="slidenum">
              <a:rPr lang="en-US" smtClean="0"/>
              <a:pPr>
                <a:defRPr/>
              </a:pPr>
              <a:t>‹#›</a:t>
            </a:fld>
            <a:endParaRPr lang="en-US"/>
          </a:p>
        </p:txBody>
      </p:sp>
    </p:spTree>
    <p:extLst>
      <p:ext uri="{BB962C8B-B14F-4D97-AF65-F5344CB8AC3E}">
        <p14:creationId xmlns:p14="http://schemas.microsoft.com/office/powerpoint/2010/main" val="2905446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a:p>
            <a:pPr algn="r"/>
            <a:r>
              <a:rPr lang="en-US"/>
              <a:t>© Financial Advisors LLC</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9D5E688-6897-4EF2-B57C-14C914F13F56}" type="slidenum">
              <a:rPr lang="en-US" smtClean="0"/>
              <a:pPr>
                <a:defRPr/>
              </a:pPr>
              <a:t>‹#›</a:t>
            </a:fld>
            <a:endParaRPr lang="en-US"/>
          </a:p>
        </p:txBody>
      </p:sp>
    </p:spTree>
    <p:extLst>
      <p:ext uri="{BB962C8B-B14F-4D97-AF65-F5344CB8AC3E}">
        <p14:creationId xmlns:p14="http://schemas.microsoft.com/office/powerpoint/2010/main" val="457367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a:p>
            <a:pPr algn="r"/>
            <a:r>
              <a:rPr lang="en-US"/>
              <a:t>© Financial Advisors LLC</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9D5E688-6897-4EF2-B57C-14C914F13F56}" type="slidenum">
              <a:rPr lang="en-US" smtClean="0"/>
              <a:pPr>
                <a:defRPr/>
              </a:pPr>
              <a:t>‹#›</a:t>
            </a:fld>
            <a:endParaRPr lang="en-US"/>
          </a:p>
        </p:txBody>
      </p:sp>
    </p:spTree>
    <p:extLst>
      <p:ext uri="{BB962C8B-B14F-4D97-AF65-F5344CB8AC3E}">
        <p14:creationId xmlns:p14="http://schemas.microsoft.com/office/powerpoint/2010/main" val="804831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a:p>
            <a:pPr algn="r"/>
            <a:r>
              <a:rPr lang="en-US"/>
              <a:t>© Financial Advisors LLC</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9D5E688-6897-4EF2-B57C-14C914F13F56}" type="slidenum">
              <a:rPr lang="en-US" smtClean="0"/>
              <a:pPr>
                <a:defRPr/>
              </a:pPr>
              <a:t>‹#›</a:t>
            </a:fld>
            <a:endParaRPr lang="en-US"/>
          </a:p>
        </p:txBody>
      </p:sp>
    </p:spTree>
    <p:extLst>
      <p:ext uri="{BB962C8B-B14F-4D97-AF65-F5344CB8AC3E}">
        <p14:creationId xmlns:p14="http://schemas.microsoft.com/office/powerpoint/2010/main" val="2909931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990221A-321A-4A87-9B06-B7828B0E6FE0}" type="datetimeFigureOut">
              <a:rPr lang="en-US" smtClean="0"/>
              <a:pPr>
                <a:defRPr/>
              </a:pPr>
              <a:t>10/2/2025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354E999-9775-4315-8774-744F448C2BA0}" type="slidenum">
              <a:rPr lang="en-US" smtClean="0"/>
              <a:pPr>
                <a:defRPr/>
              </a:pPr>
              <a:t>‹#›</a:t>
            </a:fld>
            <a:endParaRPr lang="en-US"/>
          </a:p>
        </p:txBody>
      </p:sp>
      <p:sp>
        <p:nvSpPr>
          <p:cNvPr id="7" name="Date Placeholder 13">
            <a:extLst>
              <a:ext uri="{FF2B5EF4-FFF2-40B4-BE49-F238E27FC236}">
                <a16:creationId xmlns:a16="http://schemas.microsoft.com/office/drawing/2014/main" id="{EFBB3B5D-8574-972B-966D-28F393D80DF3}"/>
              </a:ext>
            </a:extLst>
          </p:cNvPr>
          <p:cNvSpPr txBox="1">
            <a:spLocks/>
          </p:cNvSpPr>
          <p:nvPr userDrawn="1"/>
        </p:nvSpPr>
        <p:spPr>
          <a:xfrm>
            <a:off x="6248400" y="6400800"/>
            <a:ext cx="2667000" cy="365125"/>
          </a:xfrm>
          <a:prstGeom prst="rect">
            <a:avLst/>
          </a:prstGeom>
        </p:spPr>
        <p:txBody>
          <a:bodyPr/>
          <a:lstStyle>
            <a:lvl1pPr>
              <a:defRPr lang="en-US" sz="1050" smtClean="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chemeClr val="tx1"/>
              </a:solidFill>
              <a:effectLst/>
              <a:uLnTx/>
              <a:uFillTx/>
              <a:latin typeface="+mj-lt"/>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mj-lt"/>
                <a:ea typeface="+mn-ea"/>
                <a:cs typeface="+mn-cs"/>
              </a:rPr>
              <a:t>© Financial Advisors LLC</a:t>
            </a:r>
          </a:p>
        </p:txBody>
      </p:sp>
    </p:spTree>
    <p:extLst>
      <p:ext uri="{BB962C8B-B14F-4D97-AF65-F5344CB8AC3E}">
        <p14:creationId xmlns:p14="http://schemas.microsoft.com/office/powerpoint/2010/main" val="3300397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B6F6A3F1-20B9-4E78-8BB1-C6E6DD67B430}" type="datetimeFigureOut">
              <a:rPr lang="en-US" smtClean="0"/>
              <a:pPr>
                <a:defRPr/>
              </a:pPr>
              <a:t>10/2/2025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B2C33DE-E213-4EB6-8455-786363B9A124}" type="slidenum">
              <a:rPr lang="en-US" smtClean="0"/>
              <a:pPr>
                <a:defRPr/>
              </a:pPr>
              <a:t>‹#›</a:t>
            </a:fld>
            <a:endParaRPr lang="en-US"/>
          </a:p>
        </p:txBody>
      </p:sp>
      <p:sp>
        <p:nvSpPr>
          <p:cNvPr id="7" name="Date Placeholder 13">
            <a:extLst>
              <a:ext uri="{FF2B5EF4-FFF2-40B4-BE49-F238E27FC236}">
                <a16:creationId xmlns:a16="http://schemas.microsoft.com/office/drawing/2014/main" id="{53DDEBFF-5EA4-DB1C-AEC0-A35CC26D7F8E}"/>
              </a:ext>
            </a:extLst>
          </p:cNvPr>
          <p:cNvSpPr txBox="1">
            <a:spLocks/>
          </p:cNvSpPr>
          <p:nvPr userDrawn="1"/>
        </p:nvSpPr>
        <p:spPr>
          <a:xfrm>
            <a:off x="6096000" y="6248400"/>
            <a:ext cx="2667000" cy="365125"/>
          </a:xfrm>
          <a:prstGeom prst="rect">
            <a:avLst/>
          </a:prstGeom>
        </p:spPr>
        <p:txBody>
          <a:bodyPr/>
          <a:lstStyle>
            <a:lvl1pPr>
              <a:defRPr lang="en-US" sz="1050" smtClean="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chemeClr val="tx1"/>
              </a:solidFill>
              <a:effectLst/>
              <a:uLnTx/>
              <a:uFillTx/>
              <a:latin typeface="+mj-lt"/>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mj-lt"/>
                <a:ea typeface="+mn-ea"/>
                <a:cs typeface="+mn-cs"/>
              </a:rPr>
              <a:t>© Financial Advisors LLC</a:t>
            </a:r>
          </a:p>
        </p:txBody>
      </p:sp>
    </p:spTree>
    <p:extLst>
      <p:ext uri="{BB962C8B-B14F-4D97-AF65-F5344CB8AC3E}">
        <p14:creationId xmlns:p14="http://schemas.microsoft.com/office/powerpoint/2010/main" val="417342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344329" y="6108173"/>
            <a:ext cx="857473" cy="365125"/>
          </a:xfrm>
        </p:spPr>
        <p:txBody>
          <a:bodyPr/>
          <a:lstStyle/>
          <a:p>
            <a:pPr>
              <a:defRPr/>
            </a:pPr>
            <a:fld id="{FE0D66D6-F741-4ADD-890F-F547A6423458}" type="datetimeFigureOut">
              <a:rPr lang="en-US" smtClean="0"/>
              <a:pPr>
                <a:defRPr/>
              </a:pPr>
              <a:t>10/2/2025</a:t>
            </a:fld>
            <a:endParaRPr lang="en-US"/>
          </a:p>
        </p:txBody>
      </p:sp>
      <p:sp>
        <p:nvSpPr>
          <p:cNvPr id="5" name="Footer Placeholder 4"/>
          <p:cNvSpPr>
            <a:spLocks noGrp="1"/>
          </p:cNvSpPr>
          <p:nvPr>
            <p:ph type="ftr" sz="quarter" idx="11"/>
          </p:nvPr>
        </p:nvSpPr>
        <p:spPr>
          <a:xfrm>
            <a:off x="1972647" y="6108173"/>
            <a:ext cx="5314517" cy="365125"/>
          </a:xfrm>
        </p:spPr>
        <p:txBody>
          <a:bodyPr/>
          <a:lstStyle/>
          <a:p>
            <a:pPr>
              <a:defRPr/>
            </a:pPr>
            <a:endParaRPr lang="en-US"/>
          </a:p>
        </p:txBody>
      </p:sp>
      <p:sp>
        <p:nvSpPr>
          <p:cNvPr id="6" name="Slide Number Placeholder 5"/>
          <p:cNvSpPr>
            <a:spLocks noGrp="1"/>
          </p:cNvSpPr>
          <p:nvPr>
            <p:ph type="sldNum" sz="quarter" idx="12"/>
          </p:nvPr>
        </p:nvSpPr>
        <p:spPr>
          <a:xfrm>
            <a:off x="8258967" y="6108173"/>
            <a:ext cx="427833" cy="365125"/>
          </a:xfrm>
        </p:spPr>
        <p:txBody>
          <a:bodyPr/>
          <a:lstStyle/>
          <a:p>
            <a:pPr>
              <a:defRPr/>
            </a:pPr>
            <a:fld id="{8E6F8950-2700-4D47-A851-1B7F957A53DB}" type="slidenum">
              <a:rPr lang="en-US" smtClean="0"/>
              <a:pPr>
                <a:defRPr/>
              </a:pPr>
              <a:t>‹#›</a:t>
            </a:fld>
            <a:endParaRPr lang="en-US"/>
          </a:p>
        </p:txBody>
      </p:sp>
      <p:sp>
        <p:nvSpPr>
          <p:cNvPr id="7" name="Date Placeholder 13">
            <a:extLst>
              <a:ext uri="{FF2B5EF4-FFF2-40B4-BE49-F238E27FC236}">
                <a16:creationId xmlns:a16="http://schemas.microsoft.com/office/drawing/2014/main" id="{811FBF0C-4379-54F6-09FF-53D59FD1299D}"/>
              </a:ext>
            </a:extLst>
          </p:cNvPr>
          <p:cNvSpPr txBox="1">
            <a:spLocks/>
          </p:cNvSpPr>
          <p:nvPr userDrawn="1"/>
        </p:nvSpPr>
        <p:spPr>
          <a:xfrm>
            <a:off x="6248400" y="6400800"/>
            <a:ext cx="2667000" cy="365125"/>
          </a:xfrm>
          <a:prstGeom prst="rect">
            <a:avLst/>
          </a:prstGeom>
        </p:spPr>
        <p:txBody>
          <a:bodyPr/>
          <a:lstStyle>
            <a:lvl1pPr>
              <a:defRPr lang="en-US" sz="1050" smtClean="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chemeClr val="tx1"/>
              </a:solidFill>
              <a:effectLst/>
              <a:uLnTx/>
              <a:uFillTx/>
              <a:latin typeface="+mj-lt"/>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mj-lt"/>
                <a:ea typeface="+mn-ea"/>
                <a:cs typeface="+mn-cs"/>
              </a:rPr>
              <a:t>© Financial Advisors LLC</a:t>
            </a:r>
          </a:p>
        </p:txBody>
      </p:sp>
    </p:spTree>
    <p:extLst>
      <p:ext uri="{BB962C8B-B14F-4D97-AF65-F5344CB8AC3E}">
        <p14:creationId xmlns:p14="http://schemas.microsoft.com/office/powerpoint/2010/main" val="414634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5516FA6-2359-4F68-99ED-AE72E90E8268}" type="datetimeFigureOut">
              <a:rPr lang="en-US" smtClean="0"/>
              <a:pPr>
                <a:defRPr/>
              </a:pPr>
              <a:t>10/2/2025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8273317" y="6116070"/>
            <a:ext cx="413483" cy="365125"/>
          </a:xfrm>
        </p:spPr>
        <p:txBody>
          <a:bodyPr/>
          <a:lstStyle/>
          <a:p>
            <a:pPr>
              <a:defRPr/>
            </a:pPr>
            <a:fld id="{95250A52-F2AB-4931-BBA9-F9EDD345978A}" type="slidenum">
              <a:rPr lang="en-US" smtClean="0"/>
              <a:pPr>
                <a:defRPr/>
              </a:pPr>
              <a:t>‹#›</a:t>
            </a:fld>
            <a:endParaRPr lang="en-US"/>
          </a:p>
        </p:txBody>
      </p:sp>
      <p:sp>
        <p:nvSpPr>
          <p:cNvPr id="7" name="Date Placeholder 13">
            <a:extLst>
              <a:ext uri="{FF2B5EF4-FFF2-40B4-BE49-F238E27FC236}">
                <a16:creationId xmlns:a16="http://schemas.microsoft.com/office/drawing/2014/main" id="{71143257-B1F1-0814-585C-0AC22AA4F9DC}"/>
              </a:ext>
            </a:extLst>
          </p:cNvPr>
          <p:cNvSpPr txBox="1">
            <a:spLocks/>
          </p:cNvSpPr>
          <p:nvPr userDrawn="1"/>
        </p:nvSpPr>
        <p:spPr>
          <a:xfrm>
            <a:off x="6248400" y="6400800"/>
            <a:ext cx="2667000" cy="365125"/>
          </a:xfrm>
          <a:prstGeom prst="rect">
            <a:avLst/>
          </a:prstGeom>
        </p:spPr>
        <p:txBody>
          <a:bodyPr/>
          <a:lstStyle>
            <a:lvl1pPr>
              <a:defRPr lang="en-US" sz="1050" smtClean="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chemeClr val="tx1"/>
              </a:solidFill>
              <a:effectLst/>
              <a:uLnTx/>
              <a:uFillTx/>
              <a:latin typeface="+mj-lt"/>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mj-lt"/>
                <a:ea typeface="+mn-ea"/>
                <a:cs typeface="+mn-cs"/>
              </a:rPr>
              <a:t>© Financial Advisors LLC</a:t>
            </a:r>
          </a:p>
        </p:txBody>
      </p:sp>
    </p:spTree>
    <p:extLst>
      <p:ext uri="{BB962C8B-B14F-4D97-AF65-F5344CB8AC3E}">
        <p14:creationId xmlns:p14="http://schemas.microsoft.com/office/powerpoint/2010/main" val="937538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B145F30-224E-421C-BC9A-FE390BD5A4EB}" type="datetimeFigureOut">
              <a:rPr lang="en-US" smtClean="0"/>
              <a:pPr>
                <a:defRPr/>
              </a:pPr>
              <a:t>10/2/2025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BDC4F5-DA44-43CA-8AD4-102135A3109E}" type="slidenum">
              <a:rPr lang="en-US" smtClean="0"/>
              <a:pPr>
                <a:defRPr/>
              </a:pPr>
              <a:t>‹#›</a:t>
            </a:fld>
            <a:endParaRPr lang="en-US"/>
          </a:p>
        </p:txBody>
      </p:sp>
      <p:sp>
        <p:nvSpPr>
          <p:cNvPr id="8" name="Date Placeholder 13">
            <a:extLst>
              <a:ext uri="{FF2B5EF4-FFF2-40B4-BE49-F238E27FC236}">
                <a16:creationId xmlns:a16="http://schemas.microsoft.com/office/drawing/2014/main" id="{31E92014-843B-75FB-7200-FB8124549DAD}"/>
              </a:ext>
            </a:extLst>
          </p:cNvPr>
          <p:cNvSpPr txBox="1">
            <a:spLocks/>
          </p:cNvSpPr>
          <p:nvPr userDrawn="1"/>
        </p:nvSpPr>
        <p:spPr>
          <a:xfrm>
            <a:off x="6248400" y="6400800"/>
            <a:ext cx="2667000" cy="365125"/>
          </a:xfrm>
          <a:prstGeom prst="rect">
            <a:avLst/>
          </a:prstGeom>
        </p:spPr>
        <p:txBody>
          <a:bodyPr/>
          <a:lstStyle>
            <a:lvl1pPr>
              <a:defRPr lang="en-US" sz="1050" smtClean="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chemeClr val="tx1"/>
              </a:solidFill>
              <a:effectLst/>
              <a:uLnTx/>
              <a:uFillTx/>
              <a:latin typeface="+mj-lt"/>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mj-lt"/>
                <a:ea typeface="+mn-ea"/>
                <a:cs typeface="+mn-cs"/>
              </a:rPr>
              <a:t>© Financial Advisors LLC</a:t>
            </a:r>
          </a:p>
        </p:txBody>
      </p:sp>
    </p:spTree>
    <p:extLst>
      <p:ext uri="{BB962C8B-B14F-4D97-AF65-F5344CB8AC3E}">
        <p14:creationId xmlns:p14="http://schemas.microsoft.com/office/powerpoint/2010/main" val="16307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88011FBD-EEBC-4C58-9287-FBC5063AF41A}" type="datetimeFigureOut">
              <a:rPr lang="en-US" smtClean="0"/>
              <a:pPr>
                <a:defRPr/>
              </a:pPr>
              <a:t>10/2/2025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8826F0B-5475-4D98-AE2D-90294D80C1F9}" type="slidenum">
              <a:rPr lang="en-US" smtClean="0"/>
              <a:pPr>
                <a:defRPr/>
              </a:pPr>
              <a:t>‹#›</a:t>
            </a:fld>
            <a:endParaRPr lang="en-US"/>
          </a:p>
        </p:txBody>
      </p:sp>
      <p:sp>
        <p:nvSpPr>
          <p:cNvPr id="10" name="Date Placeholder 13">
            <a:extLst>
              <a:ext uri="{FF2B5EF4-FFF2-40B4-BE49-F238E27FC236}">
                <a16:creationId xmlns:a16="http://schemas.microsoft.com/office/drawing/2014/main" id="{F997A8EA-03C0-4210-7563-866BD0C7488B}"/>
              </a:ext>
            </a:extLst>
          </p:cNvPr>
          <p:cNvSpPr txBox="1">
            <a:spLocks/>
          </p:cNvSpPr>
          <p:nvPr userDrawn="1"/>
        </p:nvSpPr>
        <p:spPr>
          <a:xfrm>
            <a:off x="6248400" y="6400800"/>
            <a:ext cx="2667000" cy="365125"/>
          </a:xfrm>
          <a:prstGeom prst="rect">
            <a:avLst/>
          </a:prstGeom>
        </p:spPr>
        <p:txBody>
          <a:bodyPr/>
          <a:lstStyle>
            <a:lvl1pPr>
              <a:defRPr lang="en-US" sz="1050" smtClean="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chemeClr val="tx1"/>
              </a:solidFill>
              <a:effectLst/>
              <a:uLnTx/>
              <a:uFillTx/>
              <a:latin typeface="+mj-lt"/>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mj-lt"/>
                <a:ea typeface="+mn-ea"/>
                <a:cs typeface="+mn-cs"/>
              </a:rPr>
              <a:t>© Financial Advisors LLC</a:t>
            </a:r>
          </a:p>
        </p:txBody>
      </p:sp>
    </p:spTree>
    <p:extLst>
      <p:ext uri="{BB962C8B-B14F-4D97-AF65-F5344CB8AC3E}">
        <p14:creationId xmlns:p14="http://schemas.microsoft.com/office/powerpoint/2010/main" val="2001371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10/2/2025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FC50853-2158-49CF-B7EE-52EF0A17C2E2}" type="slidenum">
              <a:rPr lang="en-US" smtClean="0"/>
              <a:pPr>
                <a:defRPr/>
              </a:pPr>
              <a:t>‹#›</a:t>
            </a:fld>
            <a:endParaRPr lang="en-US"/>
          </a:p>
        </p:txBody>
      </p:sp>
      <p:sp>
        <p:nvSpPr>
          <p:cNvPr id="6" name="Date Placeholder 13">
            <a:extLst>
              <a:ext uri="{FF2B5EF4-FFF2-40B4-BE49-F238E27FC236}">
                <a16:creationId xmlns:a16="http://schemas.microsoft.com/office/drawing/2014/main" id="{529E6BB7-6829-895E-8293-C44D70572423}"/>
              </a:ext>
            </a:extLst>
          </p:cNvPr>
          <p:cNvSpPr txBox="1">
            <a:spLocks/>
          </p:cNvSpPr>
          <p:nvPr userDrawn="1"/>
        </p:nvSpPr>
        <p:spPr>
          <a:xfrm>
            <a:off x="6248400" y="6400800"/>
            <a:ext cx="2667000" cy="365125"/>
          </a:xfrm>
          <a:prstGeom prst="rect">
            <a:avLst/>
          </a:prstGeom>
        </p:spPr>
        <p:txBody>
          <a:bodyPr/>
          <a:lstStyle>
            <a:lvl1pPr>
              <a:defRPr lang="en-US" sz="1050" smtClean="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chemeClr val="tx1"/>
              </a:solidFill>
              <a:effectLst/>
              <a:uLnTx/>
              <a:uFillTx/>
              <a:latin typeface="+mj-lt"/>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mj-lt"/>
                <a:ea typeface="+mn-ea"/>
                <a:cs typeface="+mn-cs"/>
              </a:rPr>
              <a:t>© Financial Advisors LLC</a:t>
            </a:r>
          </a:p>
        </p:txBody>
      </p:sp>
    </p:spTree>
    <p:extLst>
      <p:ext uri="{BB962C8B-B14F-4D97-AF65-F5344CB8AC3E}">
        <p14:creationId xmlns:p14="http://schemas.microsoft.com/office/powerpoint/2010/main" val="3186006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A0F3BAD-B7C8-4A6A-926F-D2A6AACB6CEB}" type="datetimeFigureOut">
              <a:rPr lang="en-US" smtClean="0"/>
              <a:pPr>
                <a:defRPr/>
              </a:pPr>
              <a:t>10/2/2025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CDA4246-0104-406F-9A9C-767746BB9BED}" type="slidenum">
              <a:rPr lang="en-US" smtClean="0"/>
              <a:pPr>
                <a:defRPr/>
              </a:pPr>
              <a:t>‹#›</a:t>
            </a:fld>
            <a:endParaRPr lang="en-US"/>
          </a:p>
        </p:txBody>
      </p:sp>
      <p:sp>
        <p:nvSpPr>
          <p:cNvPr id="5" name="Date Placeholder 13">
            <a:extLst>
              <a:ext uri="{FF2B5EF4-FFF2-40B4-BE49-F238E27FC236}">
                <a16:creationId xmlns:a16="http://schemas.microsoft.com/office/drawing/2014/main" id="{B772779F-A9B4-3774-30F1-6AACB4B6D58A}"/>
              </a:ext>
            </a:extLst>
          </p:cNvPr>
          <p:cNvSpPr txBox="1">
            <a:spLocks/>
          </p:cNvSpPr>
          <p:nvPr userDrawn="1"/>
        </p:nvSpPr>
        <p:spPr>
          <a:xfrm>
            <a:off x="6248400" y="6400800"/>
            <a:ext cx="2667000" cy="365125"/>
          </a:xfrm>
          <a:prstGeom prst="rect">
            <a:avLst/>
          </a:prstGeom>
        </p:spPr>
        <p:txBody>
          <a:bodyPr/>
          <a:lstStyle>
            <a:lvl1pPr>
              <a:defRPr lang="en-US" sz="1050" smtClean="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chemeClr val="tx1"/>
              </a:solidFill>
              <a:effectLst/>
              <a:uLnTx/>
              <a:uFillTx/>
              <a:latin typeface="+mj-lt"/>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mj-lt"/>
                <a:ea typeface="+mn-ea"/>
                <a:cs typeface="+mn-cs"/>
              </a:rPr>
              <a:t>© Financial Advisors LLC</a:t>
            </a:r>
          </a:p>
        </p:txBody>
      </p:sp>
    </p:spTree>
    <p:extLst>
      <p:ext uri="{BB962C8B-B14F-4D97-AF65-F5344CB8AC3E}">
        <p14:creationId xmlns:p14="http://schemas.microsoft.com/office/powerpoint/2010/main" val="216340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52A6B1E-29A6-4F02-BADF-60D56C30E034}" type="datetimeFigureOut">
              <a:rPr lang="en-US" smtClean="0"/>
              <a:pPr>
                <a:defRPr/>
              </a:pPr>
              <a:t>10/2/2025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51FCF4-0505-494D-9FF5-DDEBB895140B}" type="slidenum">
              <a:rPr lang="en-US" smtClean="0"/>
              <a:pPr>
                <a:defRPr/>
              </a:pPr>
              <a:t>‹#›</a:t>
            </a:fld>
            <a:endParaRPr lang="en-US"/>
          </a:p>
        </p:txBody>
      </p:sp>
      <p:sp>
        <p:nvSpPr>
          <p:cNvPr id="8" name="Date Placeholder 13">
            <a:extLst>
              <a:ext uri="{FF2B5EF4-FFF2-40B4-BE49-F238E27FC236}">
                <a16:creationId xmlns:a16="http://schemas.microsoft.com/office/drawing/2014/main" id="{BCD5EA0E-D5A6-6EF2-B86C-C66A68FAD70A}"/>
              </a:ext>
            </a:extLst>
          </p:cNvPr>
          <p:cNvSpPr txBox="1">
            <a:spLocks/>
          </p:cNvSpPr>
          <p:nvPr userDrawn="1"/>
        </p:nvSpPr>
        <p:spPr>
          <a:xfrm>
            <a:off x="6248400" y="6400800"/>
            <a:ext cx="2667000" cy="365125"/>
          </a:xfrm>
          <a:prstGeom prst="rect">
            <a:avLst/>
          </a:prstGeom>
        </p:spPr>
        <p:txBody>
          <a:bodyPr/>
          <a:lstStyle>
            <a:lvl1pPr>
              <a:defRPr lang="en-US" sz="1050" smtClean="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chemeClr val="tx1"/>
              </a:solidFill>
              <a:effectLst/>
              <a:uLnTx/>
              <a:uFillTx/>
              <a:latin typeface="+mj-lt"/>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mj-lt"/>
                <a:ea typeface="+mn-ea"/>
                <a:cs typeface="+mn-cs"/>
              </a:rPr>
              <a:t>© Financial Advisors LLC</a:t>
            </a:r>
          </a:p>
        </p:txBody>
      </p:sp>
    </p:spTree>
    <p:extLst>
      <p:ext uri="{BB962C8B-B14F-4D97-AF65-F5344CB8AC3E}">
        <p14:creationId xmlns:p14="http://schemas.microsoft.com/office/powerpoint/2010/main" val="3092450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39D2C06-10EA-43B7-A73E-8A6B616A755A}" type="datetimeFigureOut">
              <a:rPr lang="en-US" smtClean="0"/>
              <a:pPr>
                <a:defRPr/>
              </a:pPr>
              <a:t>10/2/2025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29819D7-0EFB-4D6B-84C4-E1D05998740A}" type="slidenum">
              <a:rPr lang="en-US" smtClean="0"/>
              <a:pPr>
                <a:defRPr/>
              </a:pPr>
              <a:t>‹#›</a:t>
            </a:fld>
            <a:endParaRPr lang="en-US"/>
          </a:p>
        </p:txBody>
      </p:sp>
      <p:sp>
        <p:nvSpPr>
          <p:cNvPr id="3" name="Date Placeholder 13">
            <a:extLst>
              <a:ext uri="{FF2B5EF4-FFF2-40B4-BE49-F238E27FC236}">
                <a16:creationId xmlns:a16="http://schemas.microsoft.com/office/drawing/2014/main" id="{EF580A43-D525-CEA5-DF8A-68CE08EDBA3A}"/>
              </a:ext>
            </a:extLst>
          </p:cNvPr>
          <p:cNvSpPr txBox="1">
            <a:spLocks/>
          </p:cNvSpPr>
          <p:nvPr userDrawn="1"/>
        </p:nvSpPr>
        <p:spPr>
          <a:xfrm>
            <a:off x="6096000" y="6248400"/>
            <a:ext cx="2667000" cy="365125"/>
          </a:xfrm>
          <a:prstGeom prst="rect">
            <a:avLst/>
          </a:prstGeom>
        </p:spPr>
        <p:txBody>
          <a:bodyPr/>
          <a:lstStyle>
            <a:lvl1pPr>
              <a:defRPr lang="en-US" sz="1050" smtClean="0">
                <a:latin typeface="+mj-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1" i="0" u="none" strike="noStrike" kern="1200" cap="none" spc="0" normalizeH="0" baseline="0" noProof="0">
              <a:ln>
                <a:noFill/>
              </a:ln>
              <a:solidFill>
                <a:schemeClr val="tx1"/>
              </a:solidFill>
              <a:effectLst/>
              <a:uLnTx/>
              <a:uFillTx/>
              <a:latin typeface="+mj-lt"/>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a:ln>
                  <a:noFill/>
                </a:ln>
                <a:solidFill>
                  <a:schemeClr val="tx1"/>
                </a:solidFill>
                <a:effectLst/>
                <a:uLnTx/>
                <a:uFillTx/>
                <a:latin typeface="+mj-lt"/>
                <a:ea typeface="+mn-ea"/>
                <a:cs typeface="+mn-cs"/>
              </a:rPr>
              <a:t>© Financial Advisors LLC</a:t>
            </a:r>
          </a:p>
        </p:txBody>
      </p:sp>
    </p:spTree>
    <p:extLst>
      <p:ext uri="{BB962C8B-B14F-4D97-AF65-F5344CB8AC3E}">
        <p14:creationId xmlns:p14="http://schemas.microsoft.com/office/powerpoint/2010/main" val="4283573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txBody>
            <a:bodyPr/>
            <a:lstStyle/>
            <a:p>
              <a:endParaRPr lang="en-US"/>
            </a:p>
          </p:txBody>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txBody>
            <a:bodyPr/>
            <a:lstStyle/>
            <a:p>
              <a:endParaRPr lang="en-US"/>
            </a:p>
          </p:txBody>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txBody>
            <a:bodyPr/>
            <a:lstStyle/>
            <a:p>
              <a:endParaRPr lang="en-US"/>
            </a:p>
          </p:txBody>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txBody>
            <a:bodyPr/>
            <a:lstStyle/>
            <a:p>
              <a:endParaRPr lang="en-US"/>
            </a:p>
          </p:txBody>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txBody>
            <a:bodyPr/>
            <a:lstStyle/>
            <a:p>
              <a:endParaRPr lang="en-US"/>
            </a:p>
          </p:txBody>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txBody>
            <a:bodyPr/>
            <a:lstStyle/>
            <a:p>
              <a:endParaRPr lang="en-US"/>
            </a:p>
          </p:txBody>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solidFill>
                <a:prstClr val="white"/>
              </a:solidFill>
            </a:endParaRPr>
          </a:p>
          <a:p>
            <a:pPr algn="r"/>
            <a:r>
              <a:rPr lang="en-US">
                <a:solidFill>
                  <a:prstClr val="white"/>
                </a:solidFill>
              </a:rPr>
              <a:t>© Financial Advisors LLC</a:t>
            </a:r>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solidFill>
                <a:srgbClr val="DDE9EC"/>
              </a:solidFill>
            </a:endParaRPr>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C9D5E688-6897-4EF2-B57C-14C914F13F56}" type="slidenum">
              <a:rPr lang="en-US" smtClean="0"/>
              <a:pPr>
                <a:defRPr/>
              </a:pPr>
              <a:t>‹#›</a:t>
            </a:fld>
            <a:endParaRPr lang="en-US"/>
          </a:p>
        </p:txBody>
      </p:sp>
      <p:sp>
        <p:nvSpPr>
          <p:cNvPr id="7" name="Text Box 14">
            <a:extLst>
              <a:ext uri="{FF2B5EF4-FFF2-40B4-BE49-F238E27FC236}">
                <a16:creationId xmlns:a16="http://schemas.microsoft.com/office/drawing/2014/main" id="{4CC67DE9-5493-55C5-6E00-CFF5123372E7}"/>
              </a:ext>
            </a:extLst>
          </p:cNvPr>
          <p:cNvSpPr txBox="1">
            <a:spLocks noChangeArrowheads="1"/>
          </p:cNvSpPr>
          <p:nvPr userDrawn="1"/>
        </p:nvSpPr>
        <p:spPr bwMode="auto">
          <a:xfrm>
            <a:off x="2273300" y="6583363"/>
            <a:ext cx="184150" cy="228600"/>
          </a:xfrm>
          <a:prstGeom prst="rect">
            <a:avLst/>
          </a:prstGeom>
          <a:noFill/>
          <a:ln w="9525" algn="ctr">
            <a:noFill/>
            <a:miter lim="800000"/>
            <a:headEnd/>
            <a:tailEnd/>
          </a:ln>
          <a:effectLst/>
        </p:spPr>
        <p:txBody>
          <a:bodyPr wrap="none">
            <a:spAutoFit/>
          </a:bodyPr>
          <a:lstStyle/>
          <a:p>
            <a:pPr algn="ctr">
              <a:defRPr/>
            </a:pPr>
            <a:endParaRPr lang="en-US" sz="900" b="0"/>
          </a:p>
        </p:txBody>
      </p:sp>
    </p:spTree>
    <p:extLst>
      <p:ext uri="{BB962C8B-B14F-4D97-AF65-F5344CB8AC3E}">
        <p14:creationId xmlns:p14="http://schemas.microsoft.com/office/powerpoint/2010/main" val="3232690138"/>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lprb.mncourts.gov/"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81145" y="1511440"/>
            <a:ext cx="7705656" cy="2466533"/>
          </a:xfrm>
        </p:spPr>
        <p:txBody>
          <a:bodyPr>
            <a:normAutofit/>
          </a:bodyPr>
          <a:lstStyle/>
          <a:p>
            <a:pPr algn="ctr"/>
            <a:r>
              <a:rPr lang="en-US" sz="4800"/>
              <a:t>Fear Not:</a:t>
            </a:r>
            <a:br>
              <a:rPr lang="en-US" sz="4800"/>
            </a:br>
            <a:r>
              <a:rPr lang="en-US" sz="4800"/>
              <a:t>Trust Accounting Basics</a:t>
            </a:r>
            <a:endParaRPr lang="en-US" sz="5400" b="1"/>
          </a:p>
        </p:txBody>
      </p:sp>
      <p:sp>
        <p:nvSpPr>
          <p:cNvPr id="2" name="Subtitle 1"/>
          <p:cNvSpPr>
            <a:spLocks noGrp="1"/>
          </p:cNvSpPr>
          <p:nvPr>
            <p:ph type="subTitle" idx="1"/>
          </p:nvPr>
        </p:nvSpPr>
        <p:spPr>
          <a:xfrm>
            <a:off x="2924238" y="4664294"/>
            <a:ext cx="5762563" cy="1364531"/>
          </a:xfrm>
        </p:spPr>
        <p:txBody>
          <a:bodyPr>
            <a:normAutofit/>
          </a:bodyPr>
          <a:lstStyle/>
          <a:p>
            <a:r>
              <a:rPr lang="en-US" sz="2400" b="1"/>
              <a:t>Tom Gorowsky</a:t>
            </a:r>
          </a:p>
          <a:p>
            <a:r>
              <a:rPr lang="en-US" sz="2400" b="1"/>
              <a:t>Max Weyforth</a:t>
            </a:r>
          </a:p>
        </p:txBody>
      </p:sp>
      <p:pic>
        <p:nvPicPr>
          <p:cNvPr id="5" name="Picture 4" descr="A black and green rectangle&#10;&#10;AI-generated content may be incorrect.">
            <a:extLst>
              <a:ext uri="{FF2B5EF4-FFF2-40B4-BE49-F238E27FC236}">
                <a16:creationId xmlns:a16="http://schemas.microsoft.com/office/drawing/2014/main" id="{1352064C-22C5-6A40-6EFE-CBC04FCA9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168" y="339666"/>
            <a:ext cx="4201610" cy="828613"/>
          </a:xfrm>
          <a:prstGeom prst="rect">
            <a:avLst/>
          </a:prstGeom>
        </p:spPr>
      </p:pic>
    </p:spTree>
    <p:extLst>
      <p:ext uri="{BB962C8B-B14F-4D97-AF65-F5344CB8AC3E}">
        <p14:creationId xmlns:p14="http://schemas.microsoft.com/office/powerpoint/2010/main" val="404530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5367D-C602-30C8-BE98-83FA3703D89A}"/>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CE2976C0-E6D6-718C-E7DA-591B0C93C0B5}"/>
              </a:ext>
            </a:extLst>
          </p:cNvPr>
          <p:cNvSpPr>
            <a:spLocks noGrp="1" noChangeArrowheads="1"/>
          </p:cNvSpPr>
          <p:nvPr>
            <p:ph type="title"/>
          </p:nvPr>
        </p:nvSpPr>
        <p:spPr>
          <a:xfrm>
            <a:off x="862752" y="0"/>
            <a:ext cx="7418493" cy="1110350"/>
          </a:xfrm>
        </p:spPr>
        <p:txBody>
          <a:bodyPr>
            <a:normAutofit fontScale="90000"/>
          </a:bodyPr>
          <a:lstStyle/>
          <a:p>
            <a:r>
              <a:rPr lang="en-US"/>
              <a:t>Books &amp; Records: </a:t>
            </a:r>
            <a:br>
              <a:rPr lang="en-US"/>
            </a:br>
            <a:r>
              <a:rPr lang="en-US"/>
              <a:t>Client Subsidiary Ledger</a:t>
            </a:r>
          </a:p>
        </p:txBody>
      </p:sp>
      <p:pic>
        <p:nvPicPr>
          <p:cNvPr id="3" name="Picture 2">
            <a:extLst>
              <a:ext uri="{FF2B5EF4-FFF2-40B4-BE49-F238E27FC236}">
                <a16:creationId xmlns:a16="http://schemas.microsoft.com/office/drawing/2014/main" id="{8A914941-9D6F-01E7-0DD0-9982889B996E}"/>
              </a:ext>
            </a:extLst>
          </p:cNvPr>
          <p:cNvPicPr>
            <a:picLocks noChangeAspect="1"/>
          </p:cNvPicPr>
          <p:nvPr/>
        </p:nvPicPr>
        <p:blipFill>
          <a:blip r:embed="rId3"/>
          <a:srcRect t="480"/>
          <a:stretch>
            <a:fillRect/>
          </a:stretch>
        </p:blipFill>
        <p:spPr>
          <a:xfrm>
            <a:off x="1126621" y="1638300"/>
            <a:ext cx="6890753" cy="3966288"/>
          </a:xfrm>
          <a:prstGeom prst="rect">
            <a:avLst/>
          </a:prstGeom>
        </p:spPr>
      </p:pic>
    </p:spTree>
    <p:extLst>
      <p:ext uri="{BB962C8B-B14F-4D97-AF65-F5344CB8AC3E}">
        <p14:creationId xmlns:p14="http://schemas.microsoft.com/office/powerpoint/2010/main" val="4091642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54542-F9AC-0A16-690F-66C5A5511769}"/>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31513BEE-BBC5-2A89-BDCB-6EF18423CF6A}"/>
              </a:ext>
            </a:extLst>
          </p:cNvPr>
          <p:cNvSpPr>
            <a:spLocks noGrp="1" noChangeArrowheads="1"/>
          </p:cNvSpPr>
          <p:nvPr>
            <p:ph type="title"/>
          </p:nvPr>
        </p:nvSpPr>
        <p:spPr>
          <a:xfrm>
            <a:off x="719666" y="0"/>
            <a:ext cx="7704667" cy="1110350"/>
          </a:xfrm>
        </p:spPr>
        <p:txBody>
          <a:bodyPr>
            <a:normAutofit fontScale="90000"/>
          </a:bodyPr>
          <a:lstStyle/>
          <a:p>
            <a:pPr marL="228600" lvl="2" algn="ctr">
              <a:lnSpc>
                <a:spcPct val="120000"/>
              </a:lnSpc>
            </a:pPr>
            <a:r>
              <a:rPr lang="en-US" sz="4000" kern="1200">
                <a:ln w="3175" cmpd="sng">
                  <a:noFill/>
                </a:ln>
                <a:solidFill>
                  <a:schemeClr val="tx1"/>
                </a:solidFill>
                <a:latin typeface="+mj-lt"/>
                <a:ea typeface="+mj-ea"/>
                <a:cs typeface="+mj-cs"/>
              </a:rPr>
              <a:t>Books &amp; Records:</a:t>
            </a:r>
            <a:br>
              <a:rPr lang="en-US" sz="4000" kern="1200">
                <a:ln w="3175" cmpd="sng">
                  <a:noFill/>
                </a:ln>
                <a:solidFill>
                  <a:schemeClr val="tx1"/>
                </a:solidFill>
                <a:latin typeface="+mj-lt"/>
                <a:ea typeface="+mj-ea"/>
                <a:cs typeface="+mj-cs"/>
              </a:rPr>
            </a:br>
            <a:r>
              <a:rPr lang="en-US" sz="4000" kern="1200">
                <a:ln w="3175" cmpd="sng">
                  <a:noFill/>
                </a:ln>
                <a:solidFill>
                  <a:schemeClr val="tx1"/>
                </a:solidFill>
                <a:latin typeface="+mj-lt"/>
                <a:ea typeface="+mj-ea"/>
                <a:cs typeface="+mj-cs"/>
              </a:rPr>
              <a:t>Trial Balance of Subsidiary Ledgers</a:t>
            </a:r>
          </a:p>
        </p:txBody>
      </p:sp>
      <p:pic>
        <p:nvPicPr>
          <p:cNvPr id="2" name="Picture 1">
            <a:extLst>
              <a:ext uri="{FF2B5EF4-FFF2-40B4-BE49-F238E27FC236}">
                <a16:creationId xmlns:a16="http://schemas.microsoft.com/office/drawing/2014/main" id="{7A14DF36-38F5-65B5-D620-3BED6DAE2D72}"/>
              </a:ext>
            </a:extLst>
          </p:cNvPr>
          <p:cNvPicPr>
            <a:picLocks noChangeAspect="1"/>
          </p:cNvPicPr>
          <p:nvPr/>
        </p:nvPicPr>
        <p:blipFill>
          <a:blip r:embed="rId3"/>
          <a:stretch>
            <a:fillRect/>
          </a:stretch>
        </p:blipFill>
        <p:spPr>
          <a:xfrm>
            <a:off x="2451542" y="2295542"/>
            <a:ext cx="4240916" cy="2266916"/>
          </a:xfrm>
          <a:prstGeom prst="rect">
            <a:avLst/>
          </a:prstGeom>
        </p:spPr>
      </p:pic>
    </p:spTree>
    <p:extLst>
      <p:ext uri="{BB962C8B-B14F-4D97-AF65-F5344CB8AC3E}">
        <p14:creationId xmlns:p14="http://schemas.microsoft.com/office/powerpoint/2010/main" val="1708597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89B1F-65F3-056A-E411-9DB445FE055B}"/>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A3811B17-3CD3-3243-B5B0-1CDF24F94C4D}"/>
              </a:ext>
            </a:extLst>
          </p:cNvPr>
          <p:cNvSpPr>
            <a:spLocks noGrp="1" noChangeArrowheads="1"/>
          </p:cNvSpPr>
          <p:nvPr>
            <p:ph type="title"/>
          </p:nvPr>
        </p:nvSpPr>
        <p:spPr>
          <a:xfrm>
            <a:off x="719666" y="0"/>
            <a:ext cx="7704667" cy="1110350"/>
          </a:xfrm>
        </p:spPr>
        <p:txBody>
          <a:bodyPr>
            <a:normAutofit/>
          </a:bodyPr>
          <a:lstStyle/>
          <a:p>
            <a:pPr marL="228600" lvl="2" algn="ctr">
              <a:lnSpc>
                <a:spcPct val="120000"/>
              </a:lnSpc>
            </a:pPr>
            <a:r>
              <a:rPr lang="en-US" sz="4000" kern="1200">
                <a:ln w="3175" cmpd="sng">
                  <a:noFill/>
                </a:ln>
                <a:solidFill>
                  <a:schemeClr val="tx1"/>
                </a:solidFill>
                <a:latin typeface="+mj-lt"/>
                <a:ea typeface="+mj-ea"/>
                <a:cs typeface="+mj-cs"/>
              </a:rPr>
              <a:t>Other Records</a:t>
            </a:r>
          </a:p>
        </p:txBody>
      </p:sp>
      <p:sp>
        <p:nvSpPr>
          <p:cNvPr id="128004" name="Text Box 4">
            <a:extLst>
              <a:ext uri="{FF2B5EF4-FFF2-40B4-BE49-F238E27FC236}">
                <a16:creationId xmlns:a16="http://schemas.microsoft.com/office/drawing/2014/main" id="{7D0C4560-00FB-F0CA-140A-890B1C1E570D}"/>
              </a:ext>
            </a:extLst>
          </p:cNvPr>
          <p:cNvSpPr txBox="1">
            <a:spLocks noChangeArrowheads="1"/>
          </p:cNvSpPr>
          <p:nvPr/>
        </p:nvSpPr>
        <p:spPr bwMode="auto">
          <a:xfrm>
            <a:off x="700818" y="1577394"/>
            <a:ext cx="8443182" cy="3160224"/>
          </a:xfrm>
          <a:prstGeom prst="rect">
            <a:avLst/>
          </a:prstGeom>
          <a:noFill/>
          <a:ln w="9525">
            <a:noFill/>
            <a:miter lim="800000"/>
            <a:headEnd/>
            <a:tailEnd/>
          </a:ln>
          <a:effectLst/>
        </p:spPr>
        <p:txBody>
          <a:bodyPr wrap="square">
            <a:spAutoFit/>
          </a:bodyPr>
          <a:lstStyle/>
          <a:p>
            <a:pPr marL="685800" lvl="2" indent="-457200">
              <a:lnSpc>
                <a:spcPct val="120000"/>
              </a:lnSpc>
              <a:buFont typeface="Arial" panose="020B0604020202020204" pitchFamily="34" charset="0"/>
              <a:buChar char="•"/>
            </a:pPr>
            <a:r>
              <a:rPr lang="en-US" sz="2800" b="0">
                <a:latin typeface="+mj-lt"/>
                <a:cs typeface="Times New Roman" pitchFamily="18" charset="0"/>
              </a:rPr>
              <a:t>Produced by your bank in the ordinary course</a:t>
            </a:r>
          </a:p>
          <a:p>
            <a:pPr marL="1143000" lvl="3" indent="-457200">
              <a:lnSpc>
                <a:spcPct val="120000"/>
              </a:lnSpc>
              <a:buFont typeface="Arial" panose="020B0604020202020204" pitchFamily="34" charset="0"/>
              <a:buChar char="•"/>
            </a:pPr>
            <a:r>
              <a:rPr lang="en-US" sz="2800" b="0">
                <a:latin typeface="+mj-lt"/>
                <a:cs typeface="Times New Roman" pitchFamily="18" charset="0"/>
              </a:rPr>
              <a:t>Check copies</a:t>
            </a:r>
          </a:p>
          <a:p>
            <a:pPr marL="1143000" lvl="3" indent="-457200">
              <a:lnSpc>
                <a:spcPct val="120000"/>
              </a:lnSpc>
              <a:buFont typeface="Arial" panose="020B0604020202020204" pitchFamily="34" charset="0"/>
              <a:buChar char="•"/>
            </a:pPr>
            <a:r>
              <a:rPr lang="en-US" sz="2800" b="0">
                <a:latin typeface="+mj-lt"/>
                <a:cs typeface="Times New Roman" pitchFamily="18" charset="0"/>
              </a:rPr>
              <a:t>Bank statements</a:t>
            </a:r>
          </a:p>
          <a:p>
            <a:pPr marL="1143000" lvl="3" indent="-457200">
              <a:lnSpc>
                <a:spcPct val="120000"/>
              </a:lnSpc>
              <a:buFont typeface="Arial" panose="020B0604020202020204" pitchFamily="34" charset="0"/>
              <a:buChar char="•"/>
            </a:pPr>
            <a:r>
              <a:rPr lang="en-US" sz="2800" b="0">
                <a:latin typeface="+mj-lt"/>
                <a:cs typeface="Times New Roman" pitchFamily="18" charset="0"/>
              </a:rPr>
              <a:t>Cancelled checks</a:t>
            </a:r>
          </a:p>
          <a:p>
            <a:pPr marL="1143000" lvl="3" indent="-457200">
              <a:lnSpc>
                <a:spcPct val="120000"/>
              </a:lnSpc>
              <a:buFont typeface="Arial" panose="020B0604020202020204" pitchFamily="34" charset="0"/>
              <a:buChar char="•"/>
            </a:pPr>
            <a:r>
              <a:rPr lang="en-US" sz="2800" b="0">
                <a:latin typeface="+mj-lt"/>
                <a:cs typeface="Times New Roman" pitchFamily="18" charset="0"/>
              </a:rPr>
              <a:t>Wire / ACH / Electronic transfer confirmations</a:t>
            </a:r>
          </a:p>
          <a:p>
            <a:pPr marL="1143000" lvl="3" indent="-457200">
              <a:lnSpc>
                <a:spcPct val="120000"/>
              </a:lnSpc>
              <a:buFont typeface="Arial" panose="020B0604020202020204" pitchFamily="34" charset="0"/>
              <a:buChar char="•"/>
            </a:pPr>
            <a:r>
              <a:rPr lang="en-US" sz="2800" b="0">
                <a:latin typeface="+mj-lt"/>
                <a:cs typeface="Times New Roman" pitchFamily="18" charset="0"/>
              </a:rPr>
              <a:t>Cash payment receipts</a:t>
            </a:r>
          </a:p>
        </p:txBody>
      </p:sp>
      <p:pic>
        <p:nvPicPr>
          <p:cNvPr id="4" name="Picture 3">
            <a:extLst>
              <a:ext uri="{FF2B5EF4-FFF2-40B4-BE49-F238E27FC236}">
                <a16:creationId xmlns:a16="http://schemas.microsoft.com/office/drawing/2014/main" id="{9653D0E5-F23F-FF70-8E48-2D33A48ABF93}"/>
              </a:ext>
            </a:extLst>
          </p:cNvPr>
          <p:cNvPicPr>
            <a:picLocks noChangeAspect="1"/>
          </p:cNvPicPr>
          <p:nvPr/>
        </p:nvPicPr>
        <p:blipFill>
          <a:blip r:embed="rId3"/>
          <a:stretch>
            <a:fillRect/>
          </a:stretch>
        </p:blipFill>
        <p:spPr>
          <a:xfrm>
            <a:off x="3493659" y="4169518"/>
            <a:ext cx="2857500" cy="2857500"/>
          </a:xfrm>
          <a:prstGeom prst="rect">
            <a:avLst/>
          </a:prstGeom>
        </p:spPr>
      </p:pic>
    </p:spTree>
    <p:extLst>
      <p:ext uri="{BB962C8B-B14F-4D97-AF65-F5344CB8AC3E}">
        <p14:creationId xmlns:p14="http://schemas.microsoft.com/office/powerpoint/2010/main" val="3746918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213B0-3FF9-C31B-5CFF-3F24F6A505E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2E6491C-14A3-DF36-FCEA-C3684DA59EFC}"/>
              </a:ext>
            </a:extLst>
          </p:cNvPr>
          <p:cNvPicPr>
            <a:picLocks noChangeAspect="1"/>
          </p:cNvPicPr>
          <p:nvPr/>
        </p:nvPicPr>
        <p:blipFill>
          <a:blip r:embed="rId3"/>
          <a:stretch>
            <a:fillRect/>
          </a:stretch>
        </p:blipFill>
        <p:spPr>
          <a:xfrm>
            <a:off x="1503681" y="850535"/>
            <a:ext cx="6136627" cy="6136627"/>
          </a:xfrm>
          <a:prstGeom prst="rect">
            <a:avLst/>
          </a:prstGeom>
        </p:spPr>
      </p:pic>
      <p:sp>
        <p:nvSpPr>
          <p:cNvPr id="128002" name="Rectangle 2">
            <a:extLst>
              <a:ext uri="{FF2B5EF4-FFF2-40B4-BE49-F238E27FC236}">
                <a16:creationId xmlns:a16="http://schemas.microsoft.com/office/drawing/2014/main" id="{2EEB78AA-2AB7-3964-023C-B1F0033B7EF5}"/>
              </a:ext>
            </a:extLst>
          </p:cNvPr>
          <p:cNvSpPr>
            <a:spLocks noGrp="1" noChangeArrowheads="1"/>
          </p:cNvSpPr>
          <p:nvPr>
            <p:ph type="title"/>
          </p:nvPr>
        </p:nvSpPr>
        <p:spPr>
          <a:xfrm>
            <a:off x="719666" y="0"/>
            <a:ext cx="7704667" cy="766780"/>
          </a:xfrm>
        </p:spPr>
        <p:txBody>
          <a:bodyPr/>
          <a:lstStyle/>
          <a:p>
            <a:pPr algn="ctr"/>
            <a:r>
              <a:rPr lang="en-US"/>
              <a:t>Reconciliation</a:t>
            </a:r>
          </a:p>
        </p:txBody>
      </p:sp>
      <p:sp>
        <p:nvSpPr>
          <p:cNvPr id="2" name="TextBox 1">
            <a:extLst>
              <a:ext uri="{FF2B5EF4-FFF2-40B4-BE49-F238E27FC236}">
                <a16:creationId xmlns:a16="http://schemas.microsoft.com/office/drawing/2014/main" id="{A02E633F-1922-39B5-4578-1C5B0B705D38}"/>
              </a:ext>
            </a:extLst>
          </p:cNvPr>
          <p:cNvSpPr txBox="1"/>
          <p:nvPr/>
        </p:nvSpPr>
        <p:spPr>
          <a:xfrm>
            <a:off x="3776865" y="3380240"/>
            <a:ext cx="1590261" cy="1077218"/>
          </a:xfrm>
          <a:prstGeom prst="rect">
            <a:avLst/>
          </a:prstGeom>
          <a:noFill/>
        </p:spPr>
        <p:txBody>
          <a:bodyPr wrap="square" rtlCol="0">
            <a:spAutoFit/>
          </a:bodyPr>
          <a:lstStyle/>
          <a:p>
            <a:pPr algn="ctr"/>
            <a:r>
              <a:rPr lang="en-US" sz="3200" b="1">
                <a:solidFill>
                  <a:srgbClr val="0070C0"/>
                </a:solidFill>
                <a:latin typeface="Aptos (BODY)"/>
              </a:rPr>
              <a:t>3-WAY</a:t>
            </a:r>
            <a:r>
              <a:rPr lang="en-US" sz="2800" b="1">
                <a:solidFill>
                  <a:srgbClr val="0070C0"/>
                </a:solidFill>
                <a:latin typeface="Aptos (BODY)"/>
              </a:rPr>
              <a:t> </a:t>
            </a:r>
            <a:r>
              <a:rPr lang="en-US" sz="3200" b="1">
                <a:solidFill>
                  <a:srgbClr val="0070C0"/>
                </a:solidFill>
                <a:latin typeface="Aptos (BODY)"/>
              </a:rPr>
              <a:t>MATCH</a:t>
            </a:r>
            <a:endParaRPr lang="en-US" sz="2800" b="1">
              <a:solidFill>
                <a:srgbClr val="0070C0"/>
              </a:solidFill>
              <a:latin typeface="Aptos (BODY)"/>
            </a:endParaRPr>
          </a:p>
        </p:txBody>
      </p:sp>
      <p:sp>
        <p:nvSpPr>
          <p:cNvPr id="12" name="Rectangle 11">
            <a:extLst>
              <a:ext uri="{FF2B5EF4-FFF2-40B4-BE49-F238E27FC236}">
                <a16:creationId xmlns:a16="http://schemas.microsoft.com/office/drawing/2014/main" id="{E249F378-EA85-BFC0-29F7-CFDA43BA634E}"/>
              </a:ext>
            </a:extLst>
          </p:cNvPr>
          <p:cNvSpPr/>
          <p:nvPr/>
        </p:nvSpPr>
        <p:spPr>
          <a:xfrm>
            <a:off x="2747623" y="850535"/>
            <a:ext cx="3648741" cy="76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n>
                  <a:solidFill>
                    <a:schemeClr val="tx1"/>
                  </a:solidFill>
                </a:ln>
                <a:solidFill>
                  <a:srgbClr val="00B050"/>
                </a:solidFill>
              </a:rPr>
              <a:t>Bank Statement Balance</a:t>
            </a:r>
          </a:p>
        </p:txBody>
      </p:sp>
      <p:sp>
        <p:nvSpPr>
          <p:cNvPr id="15" name="Rectangle 14">
            <a:extLst>
              <a:ext uri="{FF2B5EF4-FFF2-40B4-BE49-F238E27FC236}">
                <a16:creationId xmlns:a16="http://schemas.microsoft.com/office/drawing/2014/main" id="{DB45731E-719E-7AE2-2AB5-5FC15D560962}"/>
              </a:ext>
            </a:extLst>
          </p:cNvPr>
          <p:cNvSpPr/>
          <p:nvPr/>
        </p:nvSpPr>
        <p:spPr>
          <a:xfrm>
            <a:off x="507767" y="4973192"/>
            <a:ext cx="2565992" cy="76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n>
                  <a:solidFill>
                    <a:schemeClr val="tx1"/>
                  </a:solidFill>
                </a:ln>
                <a:solidFill>
                  <a:srgbClr val="00B050"/>
                </a:solidFill>
              </a:rPr>
              <a:t>Check</a:t>
            </a:r>
            <a:r>
              <a:rPr lang="en-US" sz="3200" b="1">
                <a:solidFill>
                  <a:srgbClr val="00B050"/>
                </a:solidFill>
              </a:rPr>
              <a:t> </a:t>
            </a:r>
            <a:r>
              <a:rPr lang="en-US" sz="3200" b="1">
                <a:ln>
                  <a:solidFill>
                    <a:schemeClr val="tx1"/>
                  </a:solidFill>
                </a:ln>
                <a:solidFill>
                  <a:srgbClr val="00B050"/>
                </a:solidFill>
              </a:rPr>
              <a:t>Register</a:t>
            </a:r>
          </a:p>
        </p:txBody>
      </p:sp>
      <p:sp>
        <p:nvSpPr>
          <p:cNvPr id="16" name="Rectangle 15">
            <a:extLst>
              <a:ext uri="{FF2B5EF4-FFF2-40B4-BE49-F238E27FC236}">
                <a16:creationId xmlns:a16="http://schemas.microsoft.com/office/drawing/2014/main" id="{7C0F97BE-3035-75DF-0102-BCF158BC05F2}"/>
              </a:ext>
            </a:extLst>
          </p:cNvPr>
          <p:cNvSpPr/>
          <p:nvPr/>
        </p:nvSpPr>
        <p:spPr>
          <a:xfrm>
            <a:off x="6615024" y="4630923"/>
            <a:ext cx="2393337" cy="13765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n>
                  <a:solidFill>
                    <a:schemeClr val="tx1"/>
                  </a:solidFill>
                </a:ln>
                <a:solidFill>
                  <a:srgbClr val="00B050"/>
                </a:solidFill>
              </a:rPr>
              <a:t>Trial Balance of Subsidiary Ledgers</a:t>
            </a:r>
          </a:p>
        </p:txBody>
      </p:sp>
    </p:spTree>
    <p:extLst>
      <p:ext uri="{BB962C8B-B14F-4D97-AF65-F5344CB8AC3E}">
        <p14:creationId xmlns:p14="http://schemas.microsoft.com/office/powerpoint/2010/main" val="122385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C4224-E2E8-F12C-AFBD-F85F847A61B3}"/>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454331BD-81B3-A4A0-98E9-32254EADA8CB}"/>
              </a:ext>
            </a:extLst>
          </p:cNvPr>
          <p:cNvSpPr>
            <a:spLocks noGrp="1" noChangeArrowheads="1"/>
          </p:cNvSpPr>
          <p:nvPr>
            <p:ph type="title"/>
          </p:nvPr>
        </p:nvSpPr>
        <p:spPr>
          <a:xfrm>
            <a:off x="653204" y="2499903"/>
            <a:ext cx="7837593" cy="1858195"/>
          </a:xfrm>
        </p:spPr>
        <p:txBody>
          <a:bodyPr>
            <a:noAutofit/>
          </a:bodyPr>
          <a:lstStyle/>
          <a:p>
            <a:r>
              <a:rPr lang="en-US" sz="3400"/>
              <a:t>Reduce the Errors &amp; Alleviate your Terrors:</a:t>
            </a:r>
            <a:br>
              <a:rPr lang="en-US" sz="3400"/>
            </a:br>
            <a:r>
              <a:rPr lang="en-US" sz="3400"/>
              <a:t> </a:t>
            </a:r>
            <a:br>
              <a:rPr lang="en-US" sz="3400"/>
            </a:br>
            <a:r>
              <a:rPr lang="en-US" sz="3400"/>
              <a:t>A Trust Accounting Relationship from Beginning to End </a:t>
            </a:r>
          </a:p>
        </p:txBody>
      </p:sp>
      <p:pic>
        <p:nvPicPr>
          <p:cNvPr id="2" name="Picture 1">
            <a:extLst>
              <a:ext uri="{FF2B5EF4-FFF2-40B4-BE49-F238E27FC236}">
                <a16:creationId xmlns:a16="http://schemas.microsoft.com/office/drawing/2014/main" id="{122B6764-2123-B558-A8FD-AE7205BE08E2}"/>
              </a:ext>
            </a:extLst>
          </p:cNvPr>
          <p:cNvPicPr>
            <a:picLocks noChangeAspect="1"/>
          </p:cNvPicPr>
          <p:nvPr/>
        </p:nvPicPr>
        <p:blipFill>
          <a:blip r:embed="rId3"/>
          <a:stretch>
            <a:fillRect/>
          </a:stretch>
        </p:blipFill>
        <p:spPr>
          <a:xfrm>
            <a:off x="3642902" y="4738779"/>
            <a:ext cx="1858195" cy="1858195"/>
          </a:xfrm>
          <a:prstGeom prst="rect">
            <a:avLst/>
          </a:prstGeom>
        </p:spPr>
      </p:pic>
    </p:spTree>
    <p:extLst>
      <p:ext uri="{BB962C8B-B14F-4D97-AF65-F5344CB8AC3E}">
        <p14:creationId xmlns:p14="http://schemas.microsoft.com/office/powerpoint/2010/main" val="1010645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3BDED-1A8A-1AEA-C087-69113A5D85C2}"/>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9F35DC74-D406-10F1-FEC0-AFC24F0160C9}"/>
              </a:ext>
            </a:extLst>
          </p:cNvPr>
          <p:cNvSpPr>
            <a:spLocks noGrp="1" noChangeArrowheads="1"/>
          </p:cNvSpPr>
          <p:nvPr>
            <p:ph type="title"/>
          </p:nvPr>
        </p:nvSpPr>
        <p:spPr>
          <a:xfrm>
            <a:off x="719666" y="0"/>
            <a:ext cx="7704667" cy="1110350"/>
          </a:xfrm>
        </p:spPr>
        <p:txBody>
          <a:bodyPr/>
          <a:lstStyle/>
          <a:p>
            <a:pPr algn="ctr"/>
            <a:r>
              <a:rPr lang="en-US"/>
              <a:t>Initial Deposit</a:t>
            </a:r>
          </a:p>
        </p:txBody>
      </p:sp>
      <p:sp>
        <p:nvSpPr>
          <p:cNvPr id="2" name="Text Box 4">
            <a:extLst>
              <a:ext uri="{FF2B5EF4-FFF2-40B4-BE49-F238E27FC236}">
                <a16:creationId xmlns:a16="http://schemas.microsoft.com/office/drawing/2014/main" id="{FACA2EE1-1A46-6B69-636F-45D50F9ED0F5}"/>
              </a:ext>
            </a:extLst>
          </p:cNvPr>
          <p:cNvSpPr txBox="1">
            <a:spLocks noChangeArrowheads="1"/>
          </p:cNvSpPr>
          <p:nvPr/>
        </p:nvSpPr>
        <p:spPr bwMode="auto">
          <a:xfrm>
            <a:off x="700818" y="999031"/>
            <a:ext cx="8443182" cy="3395032"/>
          </a:xfrm>
          <a:prstGeom prst="rect">
            <a:avLst/>
          </a:prstGeom>
          <a:noFill/>
          <a:ln w="9525">
            <a:noFill/>
            <a:miter lim="800000"/>
            <a:headEnd/>
            <a:tailEnd/>
          </a:ln>
          <a:effectLst/>
        </p:spPr>
        <p:txBody>
          <a:bodyPr wrap="square">
            <a:spAutoFit/>
          </a:bodyPr>
          <a:lstStyle/>
          <a:p>
            <a:pPr marL="803275" lvl="2" indent="-574675">
              <a:lnSpc>
                <a:spcPct val="120000"/>
              </a:lnSpc>
              <a:buFontTx/>
              <a:buChar char="•"/>
            </a:pPr>
            <a:r>
              <a:rPr lang="en-US" sz="2000" b="0">
                <a:latin typeface="+mj-lt"/>
                <a:cs typeface="Times New Roman" pitchFamily="18" charset="0"/>
              </a:rPr>
              <a:t>Receipt of funds from your client in the form of an unearned retainer</a:t>
            </a:r>
          </a:p>
          <a:p>
            <a:pPr marL="803275" lvl="2" indent="-574675">
              <a:lnSpc>
                <a:spcPct val="120000"/>
              </a:lnSpc>
              <a:buFontTx/>
              <a:buChar char="•"/>
            </a:pPr>
            <a:r>
              <a:rPr lang="en-US" sz="2000" b="0">
                <a:latin typeface="+mj-lt"/>
                <a:cs typeface="Times New Roman" pitchFamily="18" charset="0"/>
              </a:rPr>
              <a:t>Deposit the funds into your IOLTA Bank Account</a:t>
            </a:r>
          </a:p>
          <a:p>
            <a:pPr marL="803275" lvl="2" indent="-574675">
              <a:lnSpc>
                <a:spcPct val="120000"/>
              </a:lnSpc>
              <a:buFontTx/>
              <a:buChar char="•"/>
            </a:pPr>
            <a:r>
              <a:rPr lang="en-US" sz="2000" b="0">
                <a:latin typeface="+mj-lt"/>
                <a:cs typeface="Times New Roman" pitchFamily="18" charset="0"/>
              </a:rPr>
              <a:t>Record the Transaction in the </a:t>
            </a:r>
            <a:r>
              <a:rPr lang="en-US" sz="2000" b="1">
                <a:latin typeface="+mj-lt"/>
                <a:cs typeface="Times New Roman" pitchFamily="18" charset="0"/>
              </a:rPr>
              <a:t>Client’s Subsidiary Ledger</a:t>
            </a: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Aptos" panose="020B0004020202020204" pitchFamily="34" charset="0"/>
              <a:cs typeface="Times New Roman" pitchFamily="18" charset="0"/>
            </a:endParaRPr>
          </a:p>
          <a:p>
            <a:pPr marL="803275" lvl="2" indent="-574675">
              <a:lnSpc>
                <a:spcPct val="120000"/>
              </a:lnSpc>
              <a:buFontTx/>
              <a:buChar char="•"/>
            </a:pPr>
            <a:r>
              <a:rPr lang="en-US" sz="2000" b="0">
                <a:latin typeface="Corbel (Headings)"/>
                <a:cs typeface="Times New Roman" pitchFamily="18" charset="0"/>
              </a:rPr>
              <a:t>Record the Transaction in your </a:t>
            </a:r>
            <a:r>
              <a:rPr lang="en-US" sz="2000" b="1">
                <a:latin typeface="Corbel (Headings)"/>
                <a:cs typeface="Times New Roman" pitchFamily="18" charset="0"/>
              </a:rPr>
              <a:t>Check Register</a:t>
            </a:r>
          </a:p>
          <a:p>
            <a:pPr marL="228600" lvl="2">
              <a:lnSpc>
                <a:spcPct val="120000"/>
              </a:lnSpc>
            </a:pPr>
            <a:endParaRPr lang="en-US" sz="2000" b="0">
              <a:latin typeface="Aptos" panose="020B0004020202020204" pitchFamily="34" charset="0"/>
              <a:cs typeface="Times New Roman" pitchFamily="18" charset="0"/>
            </a:endParaRPr>
          </a:p>
        </p:txBody>
      </p:sp>
      <p:pic>
        <p:nvPicPr>
          <p:cNvPr id="9" name="Picture 8">
            <a:extLst>
              <a:ext uri="{FF2B5EF4-FFF2-40B4-BE49-F238E27FC236}">
                <a16:creationId xmlns:a16="http://schemas.microsoft.com/office/drawing/2014/main" id="{CEC70C21-C878-EA60-4D00-76E86BFAF1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5759" y="2390734"/>
            <a:ext cx="7353300" cy="986871"/>
          </a:xfrm>
          <a:prstGeom prst="rect">
            <a:avLst/>
          </a:prstGeom>
          <a:ln w="28575">
            <a:solidFill>
              <a:schemeClr val="tx1"/>
            </a:solidFill>
          </a:ln>
        </p:spPr>
      </p:pic>
      <p:pic>
        <p:nvPicPr>
          <p:cNvPr id="11" name="Picture 10">
            <a:extLst>
              <a:ext uri="{FF2B5EF4-FFF2-40B4-BE49-F238E27FC236}">
                <a16:creationId xmlns:a16="http://schemas.microsoft.com/office/drawing/2014/main" id="{7828BAE0-AB50-F949-E55A-D269C2B4620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1934" y="4244732"/>
            <a:ext cx="7600950" cy="1315120"/>
          </a:xfrm>
          <a:prstGeom prst="rect">
            <a:avLst/>
          </a:prstGeom>
          <a:ln w="28575">
            <a:solidFill>
              <a:schemeClr val="tx1"/>
            </a:solidFill>
          </a:ln>
        </p:spPr>
      </p:pic>
    </p:spTree>
    <p:extLst>
      <p:ext uri="{BB962C8B-B14F-4D97-AF65-F5344CB8AC3E}">
        <p14:creationId xmlns:p14="http://schemas.microsoft.com/office/powerpoint/2010/main" val="3872150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B93DC-C9DE-2351-C050-47CEC3A22414}"/>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DF0B5656-7D75-0817-BD3C-8F9CEBABA7F4}"/>
              </a:ext>
            </a:extLst>
          </p:cNvPr>
          <p:cNvSpPr>
            <a:spLocks noGrp="1" noChangeArrowheads="1"/>
          </p:cNvSpPr>
          <p:nvPr>
            <p:ph type="title"/>
          </p:nvPr>
        </p:nvSpPr>
        <p:spPr>
          <a:xfrm>
            <a:off x="719667" y="0"/>
            <a:ext cx="7704667" cy="834390"/>
          </a:xfrm>
        </p:spPr>
        <p:txBody>
          <a:bodyPr>
            <a:noAutofit/>
          </a:bodyPr>
          <a:lstStyle/>
          <a:p>
            <a:pPr algn="ctr"/>
            <a:r>
              <a:rPr lang="en-US" sz="3200"/>
              <a:t>Paying Attorney Fees and Client Expenses</a:t>
            </a:r>
          </a:p>
        </p:txBody>
      </p:sp>
      <p:sp>
        <p:nvSpPr>
          <p:cNvPr id="2" name="Text Box 4">
            <a:extLst>
              <a:ext uri="{FF2B5EF4-FFF2-40B4-BE49-F238E27FC236}">
                <a16:creationId xmlns:a16="http://schemas.microsoft.com/office/drawing/2014/main" id="{197EB14F-21F9-379F-092E-12E16DF93944}"/>
              </a:ext>
            </a:extLst>
          </p:cNvPr>
          <p:cNvSpPr txBox="1">
            <a:spLocks noChangeArrowheads="1"/>
          </p:cNvSpPr>
          <p:nvPr/>
        </p:nvSpPr>
        <p:spPr bwMode="auto">
          <a:xfrm>
            <a:off x="719666" y="834390"/>
            <a:ext cx="8443182" cy="4503028"/>
          </a:xfrm>
          <a:prstGeom prst="rect">
            <a:avLst/>
          </a:prstGeom>
          <a:noFill/>
          <a:ln w="9525">
            <a:noFill/>
            <a:miter lim="800000"/>
            <a:headEnd/>
            <a:tailEnd/>
          </a:ln>
          <a:effectLst/>
        </p:spPr>
        <p:txBody>
          <a:bodyPr wrap="square">
            <a:spAutoFit/>
          </a:bodyPr>
          <a:lstStyle/>
          <a:p>
            <a:pPr marL="803275" lvl="2" indent="-574675">
              <a:lnSpc>
                <a:spcPct val="120000"/>
              </a:lnSpc>
              <a:buFontTx/>
              <a:buChar char="•"/>
            </a:pPr>
            <a:r>
              <a:rPr lang="en-US" sz="2000" b="0">
                <a:latin typeface="+mj-lt"/>
                <a:cs typeface="Times New Roman" pitchFamily="18" charset="0"/>
              </a:rPr>
              <a:t>Record the Transactions in the </a:t>
            </a:r>
            <a:r>
              <a:rPr lang="en-US" sz="2000" b="1">
                <a:latin typeface="+mj-lt"/>
                <a:cs typeface="Times New Roman" pitchFamily="18" charset="0"/>
              </a:rPr>
              <a:t>Client’s Subsidiary Ledger</a:t>
            </a: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r>
              <a:rPr lang="en-US" sz="2000" b="0">
                <a:latin typeface="+mj-lt"/>
                <a:cs typeface="Times New Roman" pitchFamily="18" charset="0"/>
              </a:rPr>
              <a:t>Record the Transactions in the </a:t>
            </a:r>
            <a:r>
              <a:rPr lang="en-US" sz="2000" b="1">
                <a:latin typeface="+mj-lt"/>
                <a:cs typeface="Times New Roman" pitchFamily="18" charset="0"/>
              </a:rPr>
              <a:t>Check Register</a:t>
            </a: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Aptos" panose="020B0004020202020204" pitchFamily="34" charset="0"/>
              <a:cs typeface="Times New Roman" pitchFamily="18" charset="0"/>
            </a:endParaRPr>
          </a:p>
          <a:p>
            <a:pPr marL="803275" lvl="2" indent="-574675">
              <a:lnSpc>
                <a:spcPct val="120000"/>
              </a:lnSpc>
              <a:buFontTx/>
              <a:buChar char="•"/>
            </a:pPr>
            <a:endParaRPr lang="en-US" sz="2000" b="0">
              <a:latin typeface="Aptos" panose="020B0004020202020204" pitchFamily="34" charset="0"/>
              <a:cs typeface="Times New Roman" pitchFamily="18" charset="0"/>
            </a:endParaRPr>
          </a:p>
        </p:txBody>
      </p:sp>
      <p:pic>
        <p:nvPicPr>
          <p:cNvPr id="3" name="Picture 2">
            <a:extLst>
              <a:ext uri="{FF2B5EF4-FFF2-40B4-BE49-F238E27FC236}">
                <a16:creationId xmlns:a16="http://schemas.microsoft.com/office/drawing/2014/main" id="{CB7FD52C-BDD4-023A-3172-7F8EF99204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6309" y="1399198"/>
            <a:ext cx="7352199" cy="1476375"/>
          </a:xfrm>
          <a:prstGeom prst="rect">
            <a:avLst/>
          </a:prstGeom>
          <a:ln w="28575">
            <a:solidFill>
              <a:schemeClr val="tx1"/>
            </a:solidFill>
          </a:ln>
        </p:spPr>
      </p:pic>
      <p:pic>
        <p:nvPicPr>
          <p:cNvPr id="4" name="Picture 3">
            <a:extLst>
              <a:ext uri="{FF2B5EF4-FFF2-40B4-BE49-F238E27FC236}">
                <a16:creationId xmlns:a16="http://schemas.microsoft.com/office/drawing/2014/main" id="{D47D6494-E8E2-7968-93BC-D6D507B145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5759" y="3644450"/>
            <a:ext cx="7477406" cy="2740984"/>
          </a:xfrm>
          <a:prstGeom prst="rect">
            <a:avLst/>
          </a:prstGeom>
          <a:ln w="28575">
            <a:solidFill>
              <a:schemeClr val="tx1"/>
            </a:solidFill>
          </a:ln>
        </p:spPr>
      </p:pic>
    </p:spTree>
    <p:extLst>
      <p:ext uri="{BB962C8B-B14F-4D97-AF65-F5344CB8AC3E}">
        <p14:creationId xmlns:p14="http://schemas.microsoft.com/office/powerpoint/2010/main" val="1758168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A533F-A0B9-F842-9CA7-E39B31CA876A}"/>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C7BFEA95-FCBD-6D27-CAA7-4DCE72EA724F}"/>
              </a:ext>
            </a:extLst>
          </p:cNvPr>
          <p:cNvSpPr>
            <a:spLocks noGrp="1" noChangeArrowheads="1"/>
          </p:cNvSpPr>
          <p:nvPr>
            <p:ph type="title"/>
          </p:nvPr>
        </p:nvSpPr>
        <p:spPr>
          <a:xfrm>
            <a:off x="719666" y="0"/>
            <a:ext cx="7704667" cy="808154"/>
          </a:xfrm>
        </p:spPr>
        <p:txBody>
          <a:bodyPr>
            <a:normAutofit/>
          </a:bodyPr>
          <a:lstStyle/>
          <a:p>
            <a:pPr algn="ctr"/>
            <a:r>
              <a:rPr lang="en-US"/>
              <a:t>Reconciliations</a:t>
            </a:r>
          </a:p>
        </p:txBody>
      </p:sp>
      <p:sp>
        <p:nvSpPr>
          <p:cNvPr id="2" name="Text Box 4">
            <a:extLst>
              <a:ext uri="{FF2B5EF4-FFF2-40B4-BE49-F238E27FC236}">
                <a16:creationId xmlns:a16="http://schemas.microsoft.com/office/drawing/2014/main" id="{D602B4C0-F907-44CD-4EDC-59BD22648819}"/>
              </a:ext>
            </a:extLst>
          </p:cNvPr>
          <p:cNvSpPr txBox="1">
            <a:spLocks noChangeArrowheads="1"/>
          </p:cNvSpPr>
          <p:nvPr/>
        </p:nvSpPr>
        <p:spPr bwMode="auto">
          <a:xfrm>
            <a:off x="815118" y="705284"/>
            <a:ext cx="8065992" cy="5980355"/>
          </a:xfrm>
          <a:prstGeom prst="rect">
            <a:avLst/>
          </a:prstGeom>
          <a:noFill/>
          <a:ln w="9525">
            <a:noFill/>
            <a:miter lim="800000"/>
            <a:headEnd/>
            <a:tailEnd/>
          </a:ln>
          <a:effectLst/>
        </p:spPr>
        <p:txBody>
          <a:bodyPr wrap="square">
            <a:spAutoFit/>
          </a:bodyPr>
          <a:lstStyle/>
          <a:p>
            <a:pPr marL="803275" lvl="2" indent="-574675">
              <a:lnSpc>
                <a:spcPct val="120000"/>
              </a:lnSpc>
              <a:buFontTx/>
              <a:buChar char="•"/>
            </a:pPr>
            <a:endParaRPr lang="en-US" sz="1600" b="0" dirty="0">
              <a:latin typeface="+mj-lt"/>
              <a:cs typeface="Times New Roman" pitchFamily="18" charset="0"/>
            </a:endParaRPr>
          </a:p>
          <a:p>
            <a:pPr marL="803275" lvl="2" indent="-574675">
              <a:lnSpc>
                <a:spcPct val="120000"/>
              </a:lnSpc>
              <a:buFontTx/>
              <a:buChar char="•"/>
            </a:pPr>
            <a:r>
              <a:rPr lang="en-US" sz="1600" b="0" dirty="0">
                <a:latin typeface="+mj-lt"/>
                <a:cs typeface="Times New Roman" pitchFamily="18" charset="0"/>
              </a:rPr>
              <a:t>Reconcile the </a:t>
            </a:r>
            <a:r>
              <a:rPr lang="en-US" sz="1600" b="1" dirty="0">
                <a:latin typeface="+mj-lt"/>
                <a:cs typeface="Times New Roman" pitchFamily="18" charset="0"/>
              </a:rPr>
              <a:t>Check Register</a:t>
            </a:r>
            <a:r>
              <a:rPr lang="en-US" sz="1600" b="0" dirty="0">
                <a:latin typeface="+mj-lt"/>
                <a:cs typeface="Times New Roman" pitchFamily="18" charset="0"/>
              </a:rPr>
              <a:t>…</a:t>
            </a:r>
          </a:p>
          <a:p>
            <a:pPr marL="803275" lvl="2" indent="-574675">
              <a:lnSpc>
                <a:spcPct val="120000"/>
              </a:lnSpc>
              <a:buFontTx/>
              <a:buChar char="•"/>
            </a:pPr>
            <a:endParaRPr lang="en-US" sz="1600" dirty="0">
              <a:latin typeface="+mj-lt"/>
              <a:cs typeface="Times New Roman" pitchFamily="18" charset="0"/>
            </a:endParaRPr>
          </a:p>
          <a:p>
            <a:pPr marL="803275" lvl="2" indent="-574675">
              <a:lnSpc>
                <a:spcPct val="120000"/>
              </a:lnSpc>
              <a:buFontTx/>
              <a:buChar char="•"/>
            </a:pPr>
            <a:endParaRPr lang="en-US" sz="1600" b="0" dirty="0">
              <a:latin typeface="+mj-lt"/>
              <a:cs typeface="Times New Roman" pitchFamily="18" charset="0"/>
            </a:endParaRPr>
          </a:p>
          <a:p>
            <a:pPr marL="803275" lvl="2" indent="-574675">
              <a:lnSpc>
                <a:spcPct val="120000"/>
              </a:lnSpc>
              <a:buFontTx/>
              <a:buChar char="•"/>
            </a:pPr>
            <a:endParaRPr lang="en-US" sz="2000" b="0" dirty="0">
              <a:latin typeface="+mj-lt"/>
              <a:cs typeface="Times New Roman" pitchFamily="18" charset="0"/>
            </a:endParaRPr>
          </a:p>
          <a:p>
            <a:pPr marL="803275" lvl="2" indent="-574675">
              <a:lnSpc>
                <a:spcPct val="120000"/>
              </a:lnSpc>
              <a:buFontTx/>
              <a:buChar char="•"/>
            </a:pPr>
            <a:endParaRPr lang="en-US" sz="2000" b="0" dirty="0">
              <a:latin typeface="+mj-lt"/>
              <a:cs typeface="Times New Roman" pitchFamily="18" charset="0"/>
            </a:endParaRPr>
          </a:p>
          <a:p>
            <a:pPr marL="803275" lvl="2" indent="-574675">
              <a:lnSpc>
                <a:spcPct val="120000"/>
              </a:lnSpc>
              <a:buFontTx/>
              <a:buChar char="•"/>
            </a:pPr>
            <a:endParaRPr lang="en-US" sz="2000" b="0" dirty="0">
              <a:latin typeface="+mj-lt"/>
              <a:cs typeface="Times New Roman" pitchFamily="18" charset="0"/>
            </a:endParaRPr>
          </a:p>
          <a:p>
            <a:pPr marL="803275" lvl="2" indent="-574675">
              <a:lnSpc>
                <a:spcPct val="120000"/>
              </a:lnSpc>
              <a:buFontTx/>
              <a:buChar char="•"/>
            </a:pPr>
            <a:endParaRPr lang="en-US" sz="2000" b="0" dirty="0">
              <a:latin typeface="+mj-lt"/>
              <a:cs typeface="Times New Roman" pitchFamily="18" charset="0"/>
            </a:endParaRPr>
          </a:p>
          <a:p>
            <a:pPr marL="803275" lvl="2" indent="-574675">
              <a:lnSpc>
                <a:spcPct val="120000"/>
              </a:lnSpc>
              <a:buFontTx/>
              <a:buChar char="•"/>
            </a:pPr>
            <a:endParaRPr lang="en-US" sz="2000" b="0" dirty="0">
              <a:latin typeface="+mj-lt"/>
              <a:cs typeface="Times New Roman" pitchFamily="18" charset="0"/>
            </a:endParaRPr>
          </a:p>
          <a:p>
            <a:pPr marL="803275" lvl="2" indent="-574675">
              <a:lnSpc>
                <a:spcPct val="120000"/>
              </a:lnSpc>
              <a:buFontTx/>
              <a:buChar char="•"/>
            </a:pPr>
            <a:endParaRPr lang="en-US" sz="2000" b="0" dirty="0">
              <a:latin typeface="+mj-lt"/>
              <a:cs typeface="Times New Roman" pitchFamily="18" charset="0"/>
            </a:endParaRPr>
          </a:p>
          <a:p>
            <a:pPr marL="803275" lvl="2" indent="-574675">
              <a:lnSpc>
                <a:spcPct val="120000"/>
              </a:lnSpc>
              <a:buFontTx/>
              <a:buChar char="•"/>
            </a:pPr>
            <a:endParaRPr lang="en-US" sz="2000" b="0" dirty="0">
              <a:latin typeface="+mj-lt"/>
              <a:cs typeface="Times New Roman" pitchFamily="18" charset="0"/>
            </a:endParaRPr>
          </a:p>
          <a:p>
            <a:pPr marL="803275" lvl="2" indent="-574675">
              <a:lnSpc>
                <a:spcPct val="120000"/>
              </a:lnSpc>
              <a:buFontTx/>
              <a:buChar char="•"/>
            </a:pPr>
            <a:r>
              <a:rPr lang="en-US" sz="1600" b="0" dirty="0">
                <a:latin typeface="+mj-lt"/>
                <a:cs typeface="Times New Roman" pitchFamily="18" charset="0"/>
              </a:rPr>
              <a:t>To the </a:t>
            </a:r>
            <a:r>
              <a:rPr lang="en-US" sz="1600" b="1" dirty="0">
                <a:latin typeface="+mj-lt"/>
                <a:cs typeface="Times New Roman" pitchFamily="18" charset="0"/>
              </a:rPr>
              <a:t>Trial Balance of Subsidiary Ledgers</a:t>
            </a:r>
            <a:r>
              <a:rPr lang="en-US" sz="1600" b="0" dirty="0">
                <a:latin typeface="+mj-lt"/>
                <a:cs typeface="Times New Roman" pitchFamily="18" charset="0"/>
              </a:rPr>
              <a:t>.</a:t>
            </a:r>
          </a:p>
          <a:p>
            <a:pPr marL="803275" lvl="2" indent="-574675">
              <a:lnSpc>
                <a:spcPct val="120000"/>
              </a:lnSpc>
              <a:buFontTx/>
              <a:buChar char="•"/>
            </a:pPr>
            <a:endParaRPr lang="en-US" sz="2000" b="0" dirty="0">
              <a:latin typeface="+mj-lt"/>
              <a:cs typeface="Times New Roman" pitchFamily="18" charset="0"/>
            </a:endParaRPr>
          </a:p>
          <a:p>
            <a:pPr marL="803275" lvl="2" indent="-574675">
              <a:lnSpc>
                <a:spcPct val="120000"/>
              </a:lnSpc>
              <a:buFontTx/>
              <a:buChar char="•"/>
            </a:pPr>
            <a:endParaRPr lang="en-US" sz="2000" b="0" dirty="0">
              <a:latin typeface="+mj-lt"/>
              <a:cs typeface="Times New Roman" pitchFamily="18" charset="0"/>
            </a:endParaRPr>
          </a:p>
          <a:p>
            <a:pPr marL="803275" lvl="2" indent="-574675">
              <a:lnSpc>
                <a:spcPct val="120000"/>
              </a:lnSpc>
              <a:buFontTx/>
              <a:buChar char="•"/>
            </a:pPr>
            <a:endParaRPr lang="en-US" sz="2000" b="0" dirty="0">
              <a:latin typeface="+mj-lt"/>
              <a:cs typeface="Times New Roman" pitchFamily="18" charset="0"/>
            </a:endParaRPr>
          </a:p>
          <a:p>
            <a:pPr marL="803275" lvl="2" indent="-574675">
              <a:lnSpc>
                <a:spcPct val="120000"/>
              </a:lnSpc>
              <a:buFontTx/>
              <a:buChar char="•"/>
            </a:pPr>
            <a:endParaRPr lang="en-US" sz="2000" b="0" dirty="0">
              <a:latin typeface="Aptos" panose="020B0004020202020204" pitchFamily="34" charset="0"/>
              <a:cs typeface="Times New Roman" pitchFamily="18" charset="0"/>
            </a:endParaRPr>
          </a:p>
          <a:p>
            <a:pPr marL="803275" lvl="2" indent="-574675">
              <a:lnSpc>
                <a:spcPct val="120000"/>
              </a:lnSpc>
              <a:buFontTx/>
              <a:buChar char="•"/>
            </a:pPr>
            <a:endParaRPr lang="en-US" sz="2000" b="0" dirty="0">
              <a:latin typeface="Aptos" panose="020B0004020202020204" pitchFamily="34" charset="0"/>
              <a:cs typeface="Times New Roman" pitchFamily="18" charset="0"/>
            </a:endParaRPr>
          </a:p>
        </p:txBody>
      </p:sp>
      <p:pic>
        <p:nvPicPr>
          <p:cNvPr id="7" name="Picture 6">
            <a:extLst>
              <a:ext uri="{FF2B5EF4-FFF2-40B4-BE49-F238E27FC236}">
                <a16:creationId xmlns:a16="http://schemas.microsoft.com/office/drawing/2014/main" id="{FDC06F5C-6DF7-982F-7B2B-B04A16D523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66703" y="4964375"/>
            <a:ext cx="2210592" cy="983526"/>
          </a:xfrm>
          <a:prstGeom prst="rect">
            <a:avLst/>
          </a:prstGeom>
          <a:ln w="28575">
            <a:solidFill>
              <a:schemeClr val="tx1"/>
            </a:solidFill>
          </a:ln>
        </p:spPr>
      </p:pic>
      <p:pic>
        <p:nvPicPr>
          <p:cNvPr id="8" name="Picture 7">
            <a:extLst>
              <a:ext uri="{FF2B5EF4-FFF2-40B4-BE49-F238E27FC236}">
                <a16:creationId xmlns:a16="http://schemas.microsoft.com/office/drawing/2014/main" id="{DB04C1B0-87D1-051E-5836-941951508D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5293" y="1610867"/>
            <a:ext cx="7565641" cy="2447925"/>
          </a:xfrm>
          <a:prstGeom prst="rect">
            <a:avLst/>
          </a:prstGeom>
          <a:ln w="28575">
            <a:solidFill>
              <a:schemeClr val="tx1"/>
            </a:solidFill>
          </a:ln>
        </p:spPr>
      </p:pic>
    </p:spTree>
    <p:extLst>
      <p:ext uri="{BB962C8B-B14F-4D97-AF65-F5344CB8AC3E}">
        <p14:creationId xmlns:p14="http://schemas.microsoft.com/office/powerpoint/2010/main" val="3250058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BEA5-DAA6-5435-5C4D-C472A18F7EC4}"/>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99495884-15D9-C9B2-2EC1-31C44F58A4E3}"/>
              </a:ext>
            </a:extLst>
          </p:cNvPr>
          <p:cNvSpPr>
            <a:spLocks noGrp="1" noChangeArrowheads="1"/>
          </p:cNvSpPr>
          <p:nvPr>
            <p:ph type="title"/>
          </p:nvPr>
        </p:nvSpPr>
        <p:spPr>
          <a:xfrm>
            <a:off x="719666" y="0"/>
            <a:ext cx="7704667" cy="1110350"/>
          </a:xfrm>
        </p:spPr>
        <p:txBody>
          <a:bodyPr>
            <a:normAutofit/>
          </a:bodyPr>
          <a:lstStyle/>
          <a:p>
            <a:pPr algn="ctr"/>
            <a:r>
              <a:rPr lang="en-US"/>
              <a:t>Reconciliations (cont.)</a:t>
            </a:r>
          </a:p>
        </p:txBody>
      </p:sp>
      <p:sp>
        <p:nvSpPr>
          <p:cNvPr id="2" name="Text Box 4">
            <a:extLst>
              <a:ext uri="{FF2B5EF4-FFF2-40B4-BE49-F238E27FC236}">
                <a16:creationId xmlns:a16="http://schemas.microsoft.com/office/drawing/2014/main" id="{ABEA07F1-C117-152E-E974-1ECD84867309}"/>
              </a:ext>
            </a:extLst>
          </p:cNvPr>
          <p:cNvSpPr txBox="1">
            <a:spLocks noChangeArrowheads="1"/>
          </p:cNvSpPr>
          <p:nvPr/>
        </p:nvSpPr>
        <p:spPr bwMode="auto">
          <a:xfrm>
            <a:off x="815118" y="1110350"/>
            <a:ext cx="8065992" cy="3025700"/>
          </a:xfrm>
          <a:prstGeom prst="rect">
            <a:avLst/>
          </a:prstGeom>
          <a:noFill/>
          <a:ln w="9525">
            <a:noFill/>
            <a:miter lim="800000"/>
            <a:headEnd/>
            <a:tailEnd/>
          </a:ln>
          <a:effectLst/>
        </p:spPr>
        <p:txBody>
          <a:bodyPr wrap="square">
            <a:spAutoFit/>
          </a:bodyPr>
          <a:lstStyle/>
          <a:p>
            <a:pPr marL="803275" lvl="2" indent="-574675">
              <a:lnSpc>
                <a:spcPct val="120000"/>
              </a:lnSpc>
              <a:buFontTx/>
              <a:buChar char="•"/>
            </a:pPr>
            <a:r>
              <a:rPr lang="en-US" sz="2000" b="0">
                <a:latin typeface="+mj-lt"/>
                <a:cs typeface="Times New Roman" pitchFamily="18" charset="0"/>
              </a:rPr>
              <a:t>Reconcile the </a:t>
            </a:r>
            <a:r>
              <a:rPr lang="en-US" sz="2000" b="1">
                <a:latin typeface="+mj-lt"/>
                <a:cs typeface="Times New Roman" pitchFamily="18" charset="0"/>
              </a:rPr>
              <a:t>Trial Balance of Subsidiary Ledgers </a:t>
            </a:r>
            <a:r>
              <a:rPr lang="en-US" sz="2000" b="0">
                <a:latin typeface="+mj-lt"/>
                <a:cs typeface="Times New Roman" pitchFamily="18" charset="0"/>
              </a:rPr>
              <a:t>and </a:t>
            </a:r>
            <a:r>
              <a:rPr lang="en-US" sz="2000" b="1">
                <a:latin typeface="+mj-lt"/>
                <a:cs typeface="Times New Roman" pitchFamily="18" charset="0"/>
              </a:rPr>
              <a:t>Check Register</a:t>
            </a:r>
            <a:r>
              <a:rPr lang="en-US" sz="2000" b="0">
                <a:latin typeface="+mj-lt"/>
                <a:cs typeface="Times New Roman" pitchFamily="18" charset="0"/>
              </a:rPr>
              <a:t> to the </a:t>
            </a:r>
            <a:r>
              <a:rPr lang="en-US" sz="2000" b="1">
                <a:latin typeface="+mj-lt"/>
                <a:cs typeface="Times New Roman" pitchFamily="18" charset="0"/>
              </a:rPr>
              <a:t>Bank Statement</a:t>
            </a:r>
            <a:r>
              <a:rPr lang="en-US" sz="2000" b="0">
                <a:latin typeface="+mj-lt"/>
                <a:cs typeface="Times New Roman" pitchFamily="18" charset="0"/>
              </a:rPr>
              <a:t>.</a:t>
            </a:r>
          </a:p>
          <a:p>
            <a:pPr marL="228600" lvl="2">
              <a:lnSpc>
                <a:spcPct val="120000"/>
              </a:lnSpc>
            </a:pPr>
            <a:endParaRPr lang="en-US" sz="2000" b="0">
              <a:latin typeface="+mj-lt"/>
              <a:cs typeface="Times New Roman" pitchFamily="18" charset="0"/>
            </a:endParaRP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mj-lt"/>
              <a:cs typeface="Times New Roman" pitchFamily="18" charset="0"/>
            </a:endParaRPr>
          </a:p>
          <a:p>
            <a:pPr marL="803275" lvl="2" indent="-574675">
              <a:lnSpc>
                <a:spcPct val="120000"/>
              </a:lnSpc>
              <a:buFontTx/>
              <a:buChar char="•"/>
            </a:pPr>
            <a:endParaRPr lang="en-US" sz="2000" b="0">
              <a:latin typeface="Aptos" panose="020B0004020202020204" pitchFamily="34" charset="0"/>
              <a:cs typeface="Times New Roman" pitchFamily="18" charset="0"/>
            </a:endParaRPr>
          </a:p>
          <a:p>
            <a:pPr marL="803275" lvl="2" indent="-574675">
              <a:lnSpc>
                <a:spcPct val="120000"/>
              </a:lnSpc>
              <a:buFontTx/>
              <a:buChar char="•"/>
            </a:pPr>
            <a:endParaRPr lang="en-US" sz="2000" b="0">
              <a:latin typeface="Aptos" panose="020B0004020202020204" pitchFamily="34" charset="0"/>
              <a:cs typeface="Times New Roman" pitchFamily="18" charset="0"/>
            </a:endParaRPr>
          </a:p>
        </p:txBody>
      </p:sp>
      <p:pic>
        <p:nvPicPr>
          <p:cNvPr id="3" name="Picture 2">
            <a:extLst>
              <a:ext uri="{FF2B5EF4-FFF2-40B4-BE49-F238E27FC236}">
                <a16:creationId xmlns:a16="http://schemas.microsoft.com/office/drawing/2014/main" id="{C4125904-ABCE-76EA-5381-5D6AFC53BDA5}"/>
              </a:ext>
            </a:extLst>
          </p:cNvPr>
          <p:cNvPicPr>
            <a:picLocks noChangeAspect="1"/>
          </p:cNvPicPr>
          <p:nvPr/>
        </p:nvPicPr>
        <p:blipFill>
          <a:blip r:embed="rId3"/>
          <a:stretch>
            <a:fillRect/>
          </a:stretch>
        </p:blipFill>
        <p:spPr>
          <a:xfrm>
            <a:off x="815118" y="2029120"/>
            <a:ext cx="8095118" cy="4371680"/>
          </a:xfrm>
          <a:prstGeom prst="rect">
            <a:avLst/>
          </a:prstGeom>
        </p:spPr>
      </p:pic>
    </p:spTree>
    <p:extLst>
      <p:ext uri="{BB962C8B-B14F-4D97-AF65-F5344CB8AC3E}">
        <p14:creationId xmlns:p14="http://schemas.microsoft.com/office/powerpoint/2010/main" val="3542680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D17E-695F-A463-7711-D7700F46821E}"/>
              </a:ext>
            </a:extLst>
          </p:cNvPr>
          <p:cNvSpPr>
            <a:spLocks noGrp="1"/>
          </p:cNvSpPr>
          <p:nvPr>
            <p:ph type="title"/>
          </p:nvPr>
        </p:nvSpPr>
        <p:spPr>
          <a:xfrm>
            <a:off x="719667" y="2438400"/>
            <a:ext cx="7704667" cy="1981200"/>
          </a:xfrm>
        </p:spPr>
        <p:txBody>
          <a:bodyPr/>
          <a:lstStyle/>
          <a:p>
            <a:r>
              <a:rPr lang="en-US"/>
              <a:t>Do it Right and Avoid a Fright:</a:t>
            </a:r>
            <a:br>
              <a:rPr lang="en-US"/>
            </a:br>
            <a:br>
              <a:rPr lang="en-US"/>
            </a:br>
            <a:r>
              <a:rPr lang="en-US"/>
              <a:t>Issues, Errors, and Consequences</a:t>
            </a:r>
          </a:p>
        </p:txBody>
      </p:sp>
      <p:pic>
        <p:nvPicPr>
          <p:cNvPr id="3" name="Picture 2">
            <a:extLst>
              <a:ext uri="{FF2B5EF4-FFF2-40B4-BE49-F238E27FC236}">
                <a16:creationId xmlns:a16="http://schemas.microsoft.com/office/drawing/2014/main" id="{08CB0B35-10B6-56EE-16EE-E97802F40FAE}"/>
              </a:ext>
            </a:extLst>
          </p:cNvPr>
          <p:cNvPicPr>
            <a:picLocks noChangeAspect="1"/>
          </p:cNvPicPr>
          <p:nvPr/>
        </p:nvPicPr>
        <p:blipFill>
          <a:blip r:embed="rId3"/>
          <a:stretch>
            <a:fillRect/>
          </a:stretch>
        </p:blipFill>
        <p:spPr>
          <a:xfrm>
            <a:off x="2738120" y="4509347"/>
            <a:ext cx="3667760" cy="2445173"/>
          </a:xfrm>
          <a:prstGeom prst="rect">
            <a:avLst/>
          </a:prstGeom>
        </p:spPr>
      </p:pic>
    </p:spTree>
    <p:extLst>
      <p:ext uri="{BB962C8B-B14F-4D97-AF65-F5344CB8AC3E}">
        <p14:creationId xmlns:p14="http://schemas.microsoft.com/office/powerpoint/2010/main" val="2756043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2B494-384F-89DB-6D56-803A818AA6C7}"/>
            </a:ext>
          </a:extLst>
        </p:cNvPr>
        <p:cNvGrpSpPr/>
        <p:nvPr/>
      </p:nvGrpSpPr>
      <p:grpSpPr>
        <a:xfrm>
          <a:off x="0" y="0"/>
          <a:ext cx="0" cy="0"/>
          <a:chOff x="0" y="0"/>
          <a:chExt cx="0" cy="0"/>
        </a:xfrm>
      </p:grpSpPr>
      <p:pic>
        <p:nvPicPr>
          <p:cNvPr id="4" name="Picture 3" descr="A black and green rectangle&#10;&#10;AI-generated content may be incorrect.">
            <a:extLst>
              <a:ext uri="{FF2B5EF4-FFF2-40B4-BE49-F238E27FC236}">
                <a16:creationId xmlns:a16="http://schemas.microsoft.com/office/drawing/2014/main" id="{5A81AA35-6A1B-1B57-7EEC-0AEBDE9B2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945" y="191923"/>
            <a:ext cx="4201610" cy="828613"/>
          </a:xfrm>
          <a:prstGeom prst="rect">
            <a:avLst/>
          </a:prstGeom>
        </p:spPr>
      </p:pic>
      <p:pic>
        <p:nvPicPr>
          <p:cNvPr id="3" name="Picture 2">
            <a:extLst>
              <a:ext uri="{FF2B5EF4-FFF2-40B4-BE49-F238E27FC236}">
                <a16:creationId xmlns:a16="http://schemas.microsoft.com/office/drawing/2014/main" id="{EC374F4E-6AB7-3E27-711E-B540ADF6B02F}"/>
              </a:ext>
            </a:extLst>
          </p:cNvPr>
          <p:cNvPicPr>
            <a:picLocks noChangeAspect="1"/>
          </p:cNvPicPr>
          <p:nvPr/>
        </p:nvPicPr>
        <p:blipFill>
          <a:blip r:embed="rId4"/>
          <a:srcRect r="12555"/>
          <a:stretch>
            <a:fillRect/>
          </a:stretch>
        </p:blipFill>
        <p:spPr>
          <a:xfrm>
            <a:off x="860089" y="1445819"/>
            <a:ext cx="8199542" cy="4416879"/>
          </a:xfrm>
          <a:prstGeom prst="rect">
            <a:avLst/>
          </a:prstGeom>
        </p:spPr>
      </p:pic>
    </p:spTree>
    <p:extLst>
      <p:ext uri="{BB962C8B-B14F-4D97-AF65-F5344CB8AC3E}">
        <p14:creationId xmlns:p14="http://schemas.microsoft.com/office/powerpoint/2010/main" val="4232749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CD6D0-5514-8157-0E1A-832DEC717045}"/>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C6220754-9D0E-DCBC-9A8B-88BCF7A52281}"/>
              </a:ext>
            </a:extLst>
          </p:cNvPr>
          <p:cNvSpPr>
            <a:spLocks noGrp="1" noChangeArrowheads="1"/>
          </p:cNvSpPr>
          <p:nvPr>
            <p:ph type="title"/>
          </p:nvPr>
        </p:nvSpPr>
        <p:spPr>
          <a:xfrm>
            <a:off x="719666" y="0"/>
            <a:ext cx="7704667" cy="1110350"/>
          </a:xfrm>
        </p:spPr>
        <p:txBody>
          <a:bodyPr>
            <a:normAutofit/>
          </a:bodyPr>
          <a:lstStyle/>
          <a:p>
            <a:pPr algn="ctr"/>
            <a:r>
              <a:rPr lang="en-US"/>
              <a:t>Real Trust Accounting Horrors</a:t>
            </a:r>
          </a:p>
        </p:txBody>
      </p:sp>
      <p:sp>
        <p:nvSpPr>
          <p:cNvPr id="128004" name="Text Box 4">
            <a:extLst>
              <a:ext uri="{FF2B5EF4-FFF2-40B4-BE49-F238E27FC236}">
                <a16:creationId xmlns:a16="http://schemas.microsoft.com/office/drawing/2014/main" id="{0970E530-97FF-07A1-D0FD-6CE892D347BF}"/>
              </a:ext>
            </a:extLst>
          </p:cNvPr>
          <p:cNvSpPr txBox="1">
            <a:spLocks noChangeArrowheads="1"/>
          </p:cNvSpPr>
          <p:nvPr/>
        </p:nvSpPr>
        <p:spPr bwMode="auto">
          <a:xfrm>
            <a:off x="573928" y="1917667"/>
            <a:ext cx="8443182" cy="5062283"/>
          </a:xfrm>
          <a:prstGeom prst="rect">
            <a:avLst/>
          </a:prstGeom>
          <a:noFill/>
          <a:ln w="9525">
            <a:noFill/>
            <a:miter lim="800000"/>
            <a:headEnd/>
            <a:tailEnd/>
          </a:ln>
          <a:effectLst/>
        </p:spPr>
        <p:txBody>
          <a:bodyPr wrap="square">
            <a:spAutoFit/>
          </a:bodyPr>
          <a:lstStyle/>
          <a:p>
            <a:pPr marL="803275" lvl="2" indent="-574675">
              <a:lnSpc>
                <a:spcPct val="120000"/>
              </a:lnSpc>
              <a:buFontTx/>
              <a:buChar char="•"/>
            </a:pPr>
            <a:r>
              <a:rPr lang="en-US" sz="2400"/>
              <a:t>Using Trust Account for Personal Expenses</a:t>
            </a:r>
          </a:p>
          <a:p>
            <a:pPr marL="1260475" lvl="3" indent="-574675">
              <a:lnSpc>
                <a:spcPct val="120000"/>
              </a:lnSpc>
              <a:buFontTx/>
              <a:buChar char="•"/>
            </a:pPr>
            <a:r>
              <a:rPr lang="en-US" sz="2400" i="1"/>
              <a:t>In re Edinger, </a:t>
            </a:r>
            <a:r>
              <a:rPr lang="en-US" sz="2400"/>
              <a:t>700 N.W.2d 462 (Minn. 2005)</a:t>
            </a:r>
          </a:p>
          <a:p>
            <a:pPr marL="1260475" lvl="3" indent="-574675">
              <a:lnSpc>
                <a:spcPct val="120000"/>
              </a:lnSpc>
              <a:buFontTx/>
              <a:buChar char="•"/>
            </a:pPr>
            <a:r>
              <a:rPr lang="de-DE" sz="2400" i="1"/>
              <a:t>In r</a:t>
            </a:r>
            <a:r>
              <a:rPr lang="en-US" sz="2400" i="1"/>
              <a:t>e Swaray</a:t>
            </a:r>
            <a:r>
              <a:rPr lang="en-US" sz="2400"/>
              <a:t>, 867 N.W.2d 925 (Minn. 2015)</a:t>
            </a:r>
          </a:p>
          <a:p>
            <a:pPr marL="803275" lvl="2" indent="-574675">
              <a:lnSpc>
                <a:spcPct val="120000"/>
              </a:lnSpc>
              <a:buFontTx/>
              <a:buChar char="•"/>
            </a:pPr>
            <a:r>
              <a:rPr lang="en-US" sz="2400"/>
              <a:t>Failure to keep books and records </a:t>
            </a:r>
          </a:p>
          <a:p>
            <a:pPr marL="1260475" lvl="3" indent="-574675">
              <a:lnSpc>
                <a:spcPct val="120000"/>
              </a:lnSpc>
              <a:buFontTx/>
              <a:buChar char="•"/>
            </a:pPr>
            <a:r>
              <a:rPr lang="de-DE" sz="2400" i="1"/>
              <a:t>In re Reiter</a:t>
            </a:r>
            <a:r>
              <a:rPr lang="de-DE" sz="2400"/>
              <a:t>, 567 N.W.2d 699 (Minn. 1997) </a:t>
            </a:r>
            <a:r>
              <a:rPr lang="en-US" sz="2400"/>
              <a:t> </a:t>
            </a:r>
          </a:p>
          <a:p>
            <a:pPr marL="803275" lvl="2" indent="-574675">
              <a:lnSpc>
                <a:spcPct val="120000"/>
              </a:lnSpc>
              <a:buFontTx/>
              <a:buChar char="•"/>
            </a:pPr>
            <a:r>
              <a:rPr lang="en-US" sz="2400"/>
              <a:t>Misappropriation: Distributing unearned client funds</a:t>
            </a:r>
          </a:p>
          <a:p>
            <a:pPr marL="1260475" lvl="3" indent="-574675">
              <a:lnSpc>
                <a:spcPct val="120000"/>
              </a:lnSpc>
              <a:buFontTx/>
              <a:buChar char="•"/>
            </a:pPr>
            <a:r>
              <a:rPr lang="en-US" sz="2400" i="1"/>
              <a:t>re Eskola</a:t>
            </a:r>
            <a:r>
              <a:rPr lang="en-US" sz="2400"/>
              <a:t>, 891 N.W.2d 294, 298-299 (Minn. 2017) </a:t>
            </a:r>
          </a:p>
          <a:p>
            <a:endParaRPr lang="en-US"/>
          </a:p>
          <a:p>
            <a:endParaRPr lang="en-US"/>
          </a:p>
          <a:p>
            <a:endParaRPr lang="en-US"/>
          </a:p>
          <a:p>
            <a:endParaRPr lang="en-US"/>
          </a:p>
          <a:p>
            <a:endParaRPr lang="en-US"/>
          </a:p>
          <a:p>
            <a:pPr marL="803275" lvl="2" indent="-574675">
              <a:lnSpc>
                <a:spcPct val="120000"/>
              </a:lnSpc>
              <a:buFontTx/>
              <a:buChar char="•"/>
            </a:pPr>
            <a:endParaRPr lang="en-US" sz="2800" b="0">
              <a:latin typeface="+mj-lt"/>
              <a:cs typeface="Times New Roman" pitchFamily="18" charset="0"/>
            </a:endParaRPr>
          </a:p>
        </p:txBody>
      </p:sp>
    </p:spTree>
    <p:extLst>
      <p:ext uri="{BB962C8B-B14F-4D97-AF65-F5344CB8AC3E}">
        <p14:creationId xmlns:p14="http://schemas.microsoft.com/office/powerpoint/2010/main" val="3834388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00655-2EFD-83EC-9E3C-9ABCACFF45F7}"/>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B5678073-68F2-CD5D-BE9F-60528C172076}"/>
              </a:ext>
            </a:extLst>
          </p:cNvPr>
          <p:cNvSpPr>
            <a:spLocks noGrp="1" noChangeArrowheads="1"/>
          </p:cNvSpPr>
          <p:nvPr>
            <p:ph type="title"/>
          </p:nvPr>
        </p:nvSpPr>
        <p:spPr>
          <a:xfrm>
            <a:off x="719666" y="0"/>
            <a:ext cx="7704667" cy="1110350"/>
          </a:xfrm>
        </p:spPr>
        <p:txBody>
          <a:bodyPr>
            <a:normAutofit/>
          </a:bodyPr>
          <a:lstStyle/>
          <a:p>
            <a:pPr algn="ctr"/>
            <a:r>
              <a:rPr lang="en-US"/>
              <a:t>Common Issues &amp; Errors</a:t>
            </a:r>
          </a:p>
        </p:txBody>
      </p:sp>
      <p:sp>
        <p:nvSpPr>
          <p:cNvPr id="128004" name="Text Box 4">
            <a:extLst>
              <a:ext uri="{FF2B5EF4-FFF2-40B4-BE49-F238E27FC236}">
                <a16:creationId xmlns:a16="http://schemas.microsoft.com/office/drawing/2014/main" id="{A9F099B7-2E6B-C1E6-3DF8-643C9D5E8731}"/>
              </a:ext>
            </a:extLst>
          </p:cNvPr>
          <p:cNvSpPr txBox="1">
            <a:spLocks noChangeArrowheads="1"/>
          </p:cNvSpPr>
          <p:nvPr/>
        </p:nvSpPr>
        <p:spPr bwMode="auto">
          <a:xfrm>
            <a:off x="700818" y="1719121"/>
            <a:ext cx="8443182" cy="3164905"/>
          </a:xfrm>
          <a:prstGeom prst="rect">
            <a:avLst/>
          </a:prstGeom>
          <a:noFill/>
          <a:ln w="9525">
            <a:noFill/>
            <a:miter lim="800000"/>
            <a:headEnd/>
            <a:tailEnd/>
          </a:ln>
          <a:effectLst/>
        </p:spPr>
        <p:txBody>
          <a:bodyPr wrap="square">
            <a:spAutoFit/>
          </a:bodyPr>
          <a:lstStyle/>
          <a:p>
            <a:pPr marL="803275" lvl="2" indent="-574675">
              <a:lnSpc>
                <a:spcPct val="120000"/>
              </a:lnSpc>
              <a:buFontTx/>
              <a:buChar char="•"/>
            </a:pPr>
            <a:r>
              <a:rPr lang="en-US" sz="2800" b="0">
                <a:latin typeface="+mj-lt"/>
                <a:cs typeface="Times New Roman" pitchFamily="18" charset="0"/>
              </a:rPr>
              <a:t>Comingling of Funds</a:t>
            </a:r>
          </a:p>
          <a:p>
            <a:pPr marL="803275" lvl="2" indent="-574675">
              <a:lnSpc>
                <a:spcPct val="120000"/>
              </a:lnSpc>
              <a:buFontTx/>
              <a:buChar char="•"/>
            </a:pPr>
            <a:r>
              <a:rPr lang="en-US" sz="2800" b="0">
                <a:latin typeface="+mj-lt"/>
                <a:cs typeface="Times New Roman" pitchFamily="18" charset="0"/>
              </a:rPr>
              <a:t>Inaccurate and/or inconsistent record keeping</a:t>
            </a:r>
          </a:p>
          <a:p>
            <a:pPr marL="803275" lvl="2" indent="-574675">
              <a:lnSpc>
                <a:spcPct val="120000"/>
              </a:lnSpc>
              <a:buFontTx/>
              <a:buChar char="•"/>
            </a:pPr>
            <a:r>
              <a:rPr lang="en-US" sz="2800" b="0">
                <a:latin typeface="+mj-lt"/>
                <a:cs typeface="Times New Roman" pitchFamily="18" charset="0"/>
              </a:rPr>
              <a:t>Not preparing monthly reconciliations</a:t>
            </a:r>
          </a:p>
          <a:p>
            <a:pPr marL="803275" lvl="2" indent="-574675">
              <a:lnSpc>
                <a:spcPct val="120000"/>
              </a:lnSpc>
              <a:buFontTx/>
              <a:buChar char="•"/>
            </a:pPr>
            <a:r>
              <a:rPr lang="en-US" sz="2800" b="0">
                <a:latin typeface="+mj-lt"/>
                <a:cs typeface="Times New Roman" pitchFamily="18" charset="0"/>
              </a:rPr>
              <a:t>Failure to update clients about their accounts</a:t>
            </a:r>
          </a:p>
          <a:p>
            <a:pPr marL="803275" lvl="2" indent="-574675">
              <a:lnSpc>
                <a:spcPct val="120000"/>
              </a:lnSpc>
              <a:buFontTx/>
              <a:buChar char="•"/>
            </a:pPr>
            <a:r>
              <a:rPr lang="en-US" sz="2800" b="0">
                <a:latin typeface="+mj-lt"/>
                <a:cs typeface="Times New Roman" pitchFamily="18" charset="0"/>
              </a:rPr>
              <a:t>Failure to move earned funds out of the IOLTA</a:t>
            </a:r>
          </a:p>
          <a:p>
            <a:pPr marL="803275" lvl="2" indent="-574675">
              <a:lnSpc>
                <a:spcPct val="120000"/>
              </a:lnSpc>
              <a:buFontTx/>
              <a:buChar char="•"/>
            </a:pPr>
            <a:r>
              <a:rPr lang="en-US" sz="2800" b="0">
                <a:latin typeface="+mj-lt"/>
                <a:cs typeface="Times New Roman" pitchFamily="18" charset="0"/>
              </a:rPr>
              <a:t>Withdrawing funds before they clear the bank</a:t>
            </a:r>
          </a:p>
        </p:txBody>
      </p:sp>
    </p:spTree>
    <p:extLst>
      <p:ext uri="{BB962C8B-B14F-4D97-AF65-F5344CB8AC3E}">
        <p14:creationId xmlns:p14="http://schemas.microsoft.com/office/powerpoint/2010/main" val="277410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E1071-569E-D636-531B-96954A23B19E}"/>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F85122FF-25D1-409A-F1B2-3870E20F8063}"/>
              </a:ext>
            </a:extLst>
          </p:cNvPr>
          <p:cNvSpPr>
            <a:spLocks noGrp="1" noChangeArrowheads="1"/>
          </p:cNvSpPr>
          <p:nvPr>
            <p:ph type="title"/>
          </p:nvPr>
        </p:nvSpPr>
        <p:spPr>
          <a:xfrm>
            <a:off x="719666" y="0"/>
            <a:ext cx="7704667" cy="1110350"/>
          </a:xfrm>
        </p:spPr>
        <p:txBody>
          <a:bodyPr>
            <a:normAutofit/>
          </a:bodyPr>
          <a:lstStyle/>
          <a:p>
            <a:pPr algn="ctr"/>
            <a:r>
              <a:rPr lang="en-US"/>
              <a:t>Risks</a:t>
            </a:r>
          </a:p>
        </p:txBody>
      </p:sp>
      <p:sp>
        <p:nvSpPr>
          <p:cNvPr id="128004" name="Text Box 4">
            <a:extLst>
              <a:ext uri="{FF2B5EF4-FFF2-40B4-BE49-F238E27FC236}">
                <a16:creationId xmlns:a16="http://schemas.microsoft.com/office/drawing/2014/main" id="{13F9DC43-9A24-E654-4FD5-762AF10785C2}"/>
              </a:ext>
            </a:extLst>
          </p:cNvPr>
          <p:cNvSpPr txBox="1">
            <a:spLocks noChangeArrowheads="1"/>
          </p:cNvSpPr>
          <p:nvPr/>
        </p:nvSpPr>
        <p:spPr bwMode="auto">
          <a:xfrm>
            <a:off x="700818" y="1719121"/>
            <a:ext cx="8443182" cy="2669000"/>
          </a:xfrm>
          <a:prstGeom prst="rect">
            <a:avLst/>
          </a:prstGeom>
          <a:noFill/>
          <a:ln w="9525">
            <a:noFill/>
            <a:miter lim="800000"/>
            <a:headEnd/>
            <a:tailEnd/>
          </a:ln>
          <a:effectLst/>
        </p:spPr>
        <p:txBody>
          <a:bodyPr wrap="square" numCol="2">
            <a:spAutoFit/>
          </a:bodyPr>
          <a:lstStyle/>
          <a:p>
            <a:pPr marL="803275" lvl="2" indent="-574675">
              <a:lnSpc>
                <a:spcPct val="120000"/>
              </a:lnSpc>
              <a:buFontTx/>
              <a:buChar char="•"/>
            </a:pPr>
            <a:r>
              <a:rPr lang="en-US" sz="2800" b="0">
                <a:latin typeface="+mj-lt"/>
                <a:cs typeface="Times New Roman" pitchFamily="18" charset="0"/>
              </a:rPr>
              <a:t>Investigation	</a:t>
            </a:r>
          </a:p>
          <a:p>
            <a:pPr marL="803275" lvl="2" indent="-574675">
              <a:lnSpc>
                <a:spcPct val="120000"/>
              </a:lnSpc>
              <a:buFontTx/>
              <a:buChar char="•"/>
            </a:pPr>
            <a:r>
              <a:rPr lang="en-US" sz="2800" b="0">
                <a:latin typeface="+mj-lt"/>
                <a:cs typeface="Times New Roman" pitchFamily="18" charset="0"/>
              </a:rPr>
              <a:t>Fines/penalties</a:t>
            </a:r>
          </a:p>
          <a:p>
            <a:pPr marL="803275" lvl="2" indent="-574675">
              <a:lnSpc>
                <a:spcPct val="120000"/>
              </a:lnSpc>
              <a:buFontTx/>
              <a:buChar char="•"/>
            </a:pPr>
            <a:r>
              <a:rPr lang="en-US" sz="2800">
                <a:latin typeface="+mj-lt"/>
                <a:cs typeface="Times New Roman" pitchFamily="18" charset="0"/>
              </a:rPr>
              <a:t>Public Reprimand</a:t>
            </a:r>
          </a:p>
          <a:p>
            <a:pPr marL="803275" lvl="2" indent="-574675">
              <a:lnSpc>
                <a:spcPct val="120000"/>
              </a:lnSpc>
              <a:buFontTx/>
              <a:buChar char="•"/>
            </a:pPr>
            <a:endParaRPr lang="en-US" sz="2800" b="0">
              <a:latin typeface="+mj-lt"/>
              <a:cs typeface="Times New Roman" pitchFamily="18" charset="0"/>
            </a:endParaRPr>
          </a:p>
          <a:p>
            <a:pPr marL="803275" lvl="2" indent="-574675">
              <a:lnSpc>
                <a:spcPct val="120000"/>
              </a:lnSpc>
              <a:buFontTx/>
              <a:buChar char="•"/>
            </a:pPr>
            <a:endParaRPr lang="en-US" sz="2800">
              <a:latin typeface="+mj-lt"/>
              <a:cs typeface="Times New Roman" pitchFamily="18" charset="0"/>
            </a:endParaRPr>
          </a:p>
          <a:p>
            <a:pPr marL="803275" lvl="2" indent="-574675">
              <a:lnSpc>
                <a:spcPct val="120000"/>
              </a:lnSpc>
              <a:buFontTx/>
              <a:buChar char="•"/>
            </a:pPr>
            <a:r>
              <a:rPr lang="en-US" sz="2800" b="0">
                <a:latin typeface="+mj-lt"/>
                <a:cs typeface="Times New Roman" pitchFamily="18" charset="0"/>
              </a:rPr>
              <a:t>Suspension</a:t>
            </a:r>
          </a:p>
          <a:p>
            <a:pPr marL="803275" lvl="2" indent="-574675">
              <a:lnSpc>
                <a:spcPct val="120000"/>
              </a:lnSpc>
              <a:buFontTx/>
              <a:buChar char="•"/>
            </a:pPr>
            <a:r>
              <a:rPr lang="en-US" sz="2800" b="0">
                <a:latin typeface="+mj-lt"/>
                <a:cs typeface="Times New Roman" pitchFamily="18" charset="0"/>
              </a:rPr>
              <a:t>Disbarment</a:t>
            </a:r>
          </a:p>
        </p:txBody>
      </p:sp>
      <p:pic>
        <p:nvPicPr>
          <p:cNvPr id="3" name="Picture 2">
            <a:extLst>
              <a:ext uri="{FF2B5EF4-FFF2-40B4-BE49-F238E27FC236}">
                <a16:creationId xmlns:a16="http://schemas.microsoft.com/office/drawing/2014/main" id="{8309989E-0CD2-A872-417E-6564B6C6B27F}"/>
              </a:ext>
            </a:extLst>
          </p:cNvPr>
          <p:cNvPicPr>
            <a:picLocks noChangeAspect="1"/>
          </p:cNvPicPr>
          <p:nvPr/>
        </p:nvPicPr>
        <p:blipFill>
          <a:blip r:embed="rId3"/>
          <a:stretch>
            <a:fillRect/>
          </a:stretch>
        </p:blipFill>
        <p:spPr>
          <a:xfrm>
            <a:off x="2691019" y="3686783"/>
            <a:ext cx="3761962" cy="3171217"/>
          </a:xfrm>
          <a:prstGeom prst="rect">
            <a:avLst/>
          </a:prstGeom>
        </p:spPr>
      </p:pic>
    </p:spTree>
    <p:extLst>
      <p:ext uri="{BB962C8B-B14F-4D97-AF65-F5344CB8AC3E}">
        <p14:creationId xmlns:p14="http://schemas.microsoft.com/office/powerpoint/2010/main" val="1504658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E1CC-1A73-4778-13FF-B5DE8CF3D0CA}"/>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BD8CCAE8-8BB6-FFB3-9F7D-1CC9A169B084}"/>
              </a:ext>
            </a:extLst>
          </p:cNvPr>
          <p:cNvSpPr>
            <a:spLocks noGrp="1" noChangeArrowheads="1"/>
          </p:cNvSpPr>
          <p:nvPr>
            <p:ph type="title"/>
          </p:nvPr>
        </p:nvSpPr>
        <p:spPr>
          <a:xfrm>
            <a:off x="719666" y="0"/>
            <a:ext cx="7704667" cy="1110350"/>
          </a:xfrm>
        </p:spPr>
        <p:txBody>
          <a:bodyPr/>
          <a:lstStyle/>
          <a:p>
            <a:pPr algn="ctr"/>
            <a:r>
              <a:rPr lang="en-US"/>
              <a:t>Case Study</a:t>
            </a:r>
          </a:p>
        </p:txBody>
      </p:sp>
      <p:sp>
        <p:nvSpPr>
          <p:cNvPr id="4" name="Text Box 4">
            <a:extLst>
              <a:ext uri="{FF2B5EF4-FFF2-40B4-BE49-F238E27FC236}">
                <a16:creationId xmlns:a16="http://schemas.microsoft.com/office/drawing/2014/main" id="{7414E63E-5A57-81A6-612E-29CB61D70E89}"/>
              </a:ext>
            </a:extLst>
          </p:cNvPr>
          <p:cNvSpPr txBox="1">
            <a:spLocks noChangeArrowheads="1"/>
          </p:cNvSpPr>
          <p:nvPr/>
        </p:nvSpPr>
        <p:spPr bwMode="auto">
          <a:xfrm>
            <a:off x="822007" y="1329482"/>
            <a:ext cx="8443182" cy="4199035"/>
          </a:xfrm>
          <a:prstGeom prst="rect">
            <a:avLst/>
          </a:prstGeom>
          <a:noFill/>
          <a:ln w="9525">
            <a:noFill/>
            <a:miter lim="800000"/>
            <a:headEnd/>
            <a:tailEnd/>
          </a:ln>
          <a:effectLst/>
        </p:spPr>
        <p:txBody>
          <a:bodyPr wrap="square">
            <a:spAutoFit/>
          </a:bodyPr>
          <a:lstStyle/>
          <a:p>
            <a:pPr marL="803275" lvl="2" indent="-574675">
              <a:lnSpc>
                <a:spcPct val="120000"/>
              </a:lnSpc>
              <a:buFontTx/>
              <a:buChar char="•"/>
            </a:pPr>
            <a:r>
              <a:rPr lang="en-US" sz="2800" b="0">
                <a:latin typeface="+mj-lt"/>
                <a:cs typeface="Times New Roman" pitchFamily="18" charset="0"/>
              </a:rPr>
              <a:t>What went wrong here?</a:t>
            </a:r>
          </a:p>
          <a:p>
            <a:pPr marL="803275" lvl="2" indent="-574675">
              <a:lnSpc>
                <a:spcPct val="120000"/>
              </a:lnSpc>
              <a:buFontTx/>
              <a:buChar char="•"/>
            </a:pPr>
            <a:endParaRPr lang="en-US" sz="2800" b="0">
              <a:latin typeface="+mj-lt"/>
              <a:cs typeface="Times New Roman" pitchFamily="18" charset="0"/>
            </a:endParaRPr>
          </a:p>
          <a:p>
            <a:pPr marL="803275" lvl="2" indent="-574675">
              <a:lnSpc>
                <a:spcPct val="120000"/>
              </a:lnSpc>
              <a:buFontTx/>
              <a:buChar char="•"/>
            </a:pPr>
            <a:endParaRPr lang="en-US" sz="2800" b="0">
              <a:latin typeface="+mj-lt"/>
              <a:cs typeface="Times New Roman" pitchFamily="18" charset="0"/>
            </a:endParaRPr>
          </a:p>
          <a:p>
            <a:pPr marL="803275" lvl="2" indent="-574675">
              <a:lnSpc>
                <a:spcPct val="120000"/>
              </a:lnSpc>
              <a:buFontTx/>
              <a:buChar char="•"/>
            </a:pPr>
            <a:endParaRPr lang="en-US" sz="2800" b="0">
              <a:latin typeface="+mj-lt"/>
              <a:cs typeface="Times New Roman" pitchFamily="18" charset="0"/>
            </a:endParaRPr>
          </a:p>
          <a:p>
            <a:pPr marL="803275" lvl="2" indent="-574675">
              <a:lnSpc>
                <a:spcPct val="120000"/>
              </a:lnSpc>
              <a:buFontTx/>
              <a:buChar char="•"/>
            </a:pPr>
            <a:endParaRPr lang="en-US" sz="2800" b="0">
              <a:latin typeface="+mj-lt"/>
              <a:cs typeface="Times New Roman" pitchFamily="18" charset="0"/>
            </a:endParaRPr>
          </a:p>
          <a:p>
            <a:pPr marL="803275" lvl="2" indent="-574675">
              <a:lnSpc>
                <a:spcPct val="120000"/>
              </a:lnSpc>
              <a:buFontTx/>
              <a:buChar char="•"/>
            </a:pPr>
            <a:endParaRPr lang="en-US" sz="2800" b="0">
              <a:latin typeface="+mj-lt"/>
              <a:cs typeface="Times New Roman" pitchFamily="18" charset="0"/>
            </a:endParaRPr>
          </a:p>
          <a:p>
            <a:pPr marL="803275" lvl="2" indent="-574675">
              <a:lnSpc>
                <a:spcPct val="120000"/>
              </a:lnSpc>
              <a:buFontTx/>
              <a:buChar char="•"/>
            </a:pPr>
            <a:endParaRPr lang="en-US" sz="2800" b="0">
              <a:latin typeface="+mj-lt"/>
              <a:cs typeface="Times New Roman" pitchFamily="18" charset="0"/>
            </a:endParaRPr>
          </a:p>
          <a:p>
            <a:pPr marL="803275" lvl="2" indent="-574675">
              <a:lnSpc>
                <a:spcPct val="120000"/>
              </a:lnSpc>
              <a:buFontTx/>
              <a:buChar char="•"/>
            </a:pPr>
            <a:r>
              <a:rPr lang="en-US" sz="2800" b="0">
                <a:latin typeface="+mj-lt"/>
                <a:cs typeface="Times New Roman" pitchFamily="18" charset="0"/>
              </a:rPr>
              <a:t>How can we fix it?</a:t>
            </a:r>
          </a:p>
        </p:txBody>
      </p:sp>
      <p:pic>
        <p:nvPicPr>
          <p:cNvPr id="2" name="Picture 1">
            <a:extLst>
              <a:ext uri="{FF2B5EF4-FFF2-40B4-BE49-F238E27FC236}">
                <a16:creationId xmlns:a16="http://schemas.microsoft.com/office/drawing/2014/main" id="{791E0FEB-06F1-9853-BFE6-1F0B75BC6E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9666" y="2607854"/>
            <a:ext cx="8198619" cy="2060615"/>
          </a:xfrm>
          <a:prstGeom prst="rect">
            <a:avLst/>
          </a:prstGeom>
          <a:ln w="28575">
            <a:solidFill>
              <a:schemeClr val="tx1"/>
            </a:solidFill>
          </a:ln>
        </p:spPr>
      </p:pic>
    </p:spTree>
    <p:extLst>
      <p:ext uri="{BB962C8B-B14F-4D97-AF65-F5344CB8AC3E}">
        <p14:creationId xmlns:p14="http://schemas.microsoft.com/office/powerpoint/2010/main" val="2223146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D5FED-198C-F492-E04E-C890CDE6D618}"/>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F57C16F5-A53B-4737-30E1-D83BB887EFB0}"/>
              </a:ext>
            </a:extLst>
          </p:cNvPr>
          <p:cNvSpPr>
            <a:spLocks noGrp="1" noChangeArrowheads="1"/>
          </p:cNvSpPr>
          <p:nvPr>
            <p:ph type="title"/>
          </p:nvPr>
        </p:nvSpPr>
        <p:spPr>
          <a:xfrm>
            <a:off x="719666" y="0"/>
            <a:ext cx="7704667" cy="1110350"/>
          </a:xfrm>
        </p:spPr>
        <p:txBody>
          <a:bodyPr>
            <a:normAutofit/>
          </a:bodyPr>
          <a:lstStyle/>
          <a:p>
            <a:pPr algn="ctr"/>
            <a:r>
              <a:rPr lang="en-US"/>
              <a:t>So Remember</a:t>
            </a:r>
          </a:p>
        </p:txBody>
      </p:sp>
      <p:sp>
        <p:nvSpPr>
          <p:cNvPr id="128004" name="Text Box 4">
            <a:extLst>
              <a:ext uri="{FF2B5EF4-FFF2-40B4-BE49-F238E27FC236}">
                <a16:creationId xmlns:a16="http://schemas.microsoft.com/office/drawing/2014/main" id="{3842A38F-2A48-C497-28EB-CACA613FECE5}"/>
              </a:ext>
            </a:extLst>
          </p:cNvPr>
          <p:cNvSpPr txBox="1">
            <a:spLocks noChangeArrowheads="1"/>
          </p:cNvSpPr>
          <p:nvPr/>
        </p:nvSpPr>
        <p:spPr bwMode="auto">
          <a:xfrm>
            <a:off x="700818" y="1719121"/>
            <a:ext cx="8443182" cy="2647841"/>
          </a:xfrm>
          <a:prstGeom prst="rect">
            <a:avLst/>
          </a:prstGeom>
          <a:noFill/>
          <a:ln w="9525">
            <a:noFill/>
            <a:miter lim="800000"/>
            <a:headEnd/>
            <a:tailEnd/>
          </a:ln>
          <a:effectLst/>
        </p:spPr>
        <p:txBody>
          <a:bodyPr wrap="square">
            <a:spAutoFit/>
          </a:bodyPr>
          <a:lstStyle/>
          <a:p>
            <a:pPr marL="803275" lvl="2" indent="-574675">
              <a:lnSpc>
                <a:spcPct val="120000"/>
              </a:lnSpc>
              <a:buFontTx/>
              <a:buChar char="•"/>
            </a:pPr>
            <a:r>
              <a:rPr lang="en-US" sz="2800" b="0">
                <a:latin typeface="+mj-lt"/>
                <a:cs typeface="Times New Roman" pitchFamily="18" charset="0"/>
              </a:rPr>
              <a:t>Maintain detailed records of all trust accounting transactions</a:t>
            </a:r>
          </a:p>
          <a:p>
            <a:pPr marL="803275" lvl="2" indent="-574675">
              <a:lnSpc>
                <a:spcPct val="120000"/>
              </a:lnSpc>
              <a:buFontTx/>
              <a:buChar char="•"/>
            </a:pPr>
            <a:r>
              <a:rPr lang="en-US" sz="2800" b="0">
                <a:latin typeface="+mj-lt"/>
                <a:cs typeface="Times New Roman" pitchFamily="18" charset="0"/>
              </a:rPr>
              <a:t>Complete monthly reconciliations and reconcile your differences</a:t>
            </a:r>
          </a:p>
          <a:p>
            <a:pPr marL="803275" lvl="2" indent="-574675">
              <a:lnSpc>
                <a:spcPct val="120000"/>
              </a:lnSpc>
              <a:buFontTx/>
              <a:buChar char="•"/>
            </a:pPr>
            <a:r>
              <a:rPr lang="en-US" sz="2800" b="0">
                <a:latin typeface="+mj-lt"/>
                <a:cs typeface="Times New Roman" pitchFamily="18" charset="0"/>
              </a:rPr>
              <a:t>Your clients’ trust funds are THEIR funds</a:t>
            </a:r>
          </a:p>
        </p:txBody>
      </p:sp>
      <p:pic>
        <p:nvPicPr>
          <p:cNvPr id="3" name="Picture 2">
            <a:extLst>
              <a:ext uri="{FF2B5EF4-FFF2-40B4-BE49-F238E27FC236}">
                <a16:creationId xmlns:a16="http://schemas.microsoft.com/office/drawing/2014/main" id="{3A2AD7AF-EF15-2010-EB6A-1C98A74F2A8A}"/>
              </a:ext>
            </a:extLst>
          </p:cNvPr>
          <p:cNvPicPr>
            <a:picLocks noChangeAspect="1"/>
          </p:cNvPicPr>
          <p:nvPr/>
        </p:nvPicPr>
        <p:blipFill>
          <a:blip r:embed="rId3"/>
          <a:stretch>
            <a:fillRect/>
          </a:stretch>
        </p:blipFill>
        <p:spPr>
          <a:xfrm>
            <a:off x="3440101" y="4549094"/>
            <a:ext cx="2263795" cy="2026804"/>
          </a:xfrm>
          <a:prstGeom prst="rect">
            <a:avLst/>
          </a:prstGeom>
        </p:spPr>
      </p:pic>
    </p:spTree>
    <p:extLst>
      <p:ext uri="{BB962C8B-B14F-4D97-AF65-F5344CB8AC3E}">
        <p14:creationId xmlns:p14="http://schemas.microsoft.com/office/powerpoint/2010/main" val="1361480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EFB68-068B-6077-0937-CAE085BDF079}"/>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1C2BD020-BDC2-302F-E903-4EDA92EF8C2C}"/>
              </a:ext>
            </a:extLst>
          </p:cNvPr>
          <p:cNvSpPr>
            <a:spLocks noGrp="1" noChangeArrowheads="1"/>
          </p:cNvSpPr>
          <p:nvPr>
            <p:ph type="title"/>
          </p:nvPr>
        </p:nvSpPr>
        <p:spPr>
          <a:xfrm>
            <a:off x="719666" y="0"/>
            <a:ext cx="7704667" cy="1110350"/>
          </a:xfrm>
        </p:spPr>
        <p:txBody>
          <a:bodyPr>
            <a:normAutofit/>
          </a:bodyPr>
          <a:lstStyle/>
          <a:p>
            <a:pPr algn="ctr"/>
            <a:r>
              <a:rPr lang="en-US"/>
              <a:t>Resources</a:t>
            </a:r>
          </a:p>
        </p:txBody>
      </p:sp>
      <p:sp>
        <p:nvSpPr>
          <p:cNvPr id="128004" name="Text Box 4">
            <a:extLst>
              <a:ext uri="{FF2B5EF4-FFF2-40B4-BE49-F238E27FC236}">
                <a16:creationId xmlns:a16="http://schemas.microsoft.com/office/drawing/2014/main" id="{9193528C-AB0E-91D3-F0ED-208D6091ED44}"/>
              </a:ext>
            </a:extLst>
          </p:cNvPr>
          <p:cNvSpPr txBox="1">
            <a:spLocks noChangeArrowheads="1"/>
          </p:cNvSpPr>
          <p:nvPr/>
        </p:nvSpPr>
        <p:spPr bwMode="auto">
          <a:xfrm>
            <a:off x="700818" y="1239061"/>
            <a:ext cx="8443182" cy="4790222"/>
          </a:xfrm>
          <a:prstGeom prst="rect">
            <a:avLst/>
          </a:prstGeom>
          <a:noFill/>
          <a:ln w="9525">
            <a:noFill/>
            <a:miter lim="800000"/>
            <a:headEnd/>
            <a:tailEnd/>
          </a:ln>
          <a:effectLst/>
        </p:spPr>
        <p:txBody>
          <a:bodyPr wrap="square">
            <a:spAutoFit/>
          </a:bodyPr>
          <a:lstStyle/>
          <a:p>
            <a:pPr marL="803275" lvl="2" indent="-574675">
              <a:lnSpc>
                <a:spcPct val="120000"/>
              </a:lnSpc>
              <a:buFontTx/>
              <a:buChar char="•"/>
            </a:pPr>
            <a:r>
              <a:rPr lang="en-US" sz="2400" b="0">
                <a:latin typeface="+mj-lt"/>
                <a:cs typeface="Times New Roman" pitchFamily="18" charset="0"/>
              </a:rPr>
              <a:t>Accounting Software</a:t>
            </a:r>
          </a:p>
          <a:p>
            <a:pPr marL="1260475" lvl="3" indent="-574675">
              <a:lnSpc>
                <a:spcPct val="120000"/>
              </a:lnSpc>
              <a:buFontTx/>
              <a:buChar char="•"/>
            </a:pPr>
            <a:r>
              <a:rPr lang="en-US" sz="2000">
                <a:latin typeface="+mj-lt"/>
                <a:cs typeface="Times New Roman" pitchFamily="18" charset="0"/>
              </a:rPr>
              <a:t>QuickBooks</a:t>
            </a:r>
          </a:p>
          <a:p>
            <a:pPr marL="1260475" lvl="3" indent="-574675">
              <a:lnSpc>
                <a:spcPct val="120000"/>
              </a:lnSpc>
              <a:buFontTx/>
              <a:buChar char="•"/>
            </a:pPr>
            <a:r>
              <a:rPr lang="en-US" sz="2000">
                <a:latin typeface="+mj-lt"/>
                <a:cs typeface="Times New Roman" pitchFamily="18" charset="0"/>
              </a:rPr>
              <a:t>Clio Trust Account Management</a:t>
            </a:r>
          </a:p>
          <a:p>
            <a:pPr marL="1260475" lvl="3" indent="-574675">
              <a:lnSpc>
                <a:spcPct val="120000"/>
              </a:lnSpc>
              <a:buFontTx/>
              <a:buChar char="•"/>
            </a:pPr>
            <a:r>
              <a:rPr lang="en-US" sz="2000" err="1">
                <a:latin typeface="+mj-lt"/>
                <a:cs typeface="Times New Roman" pitchFamily="18" charset="0"/>
              </a:rPr>
              <a:t>LawPay</a:t>
            </a:r>
            <a:endParaRPr lang="en-US" sz="2000">
              <a:latin typeface="+mj-lt"/>
              <a:cs typeface="Times New Roman" pitchFamily="18" charset="0"/>
            </a:endParaRPr>
          </a:p>
          <a:p>
            <a:pPr marL="1260475" lvl="3" indent="-574675">
              <a:lnSpc>
                <a:spcPct val="120000"/>
              </a:lnSpc>
              <a:buFontTx/>
              <a:buChar char="•"/>
            </a:pPr>
            <a:r>
              <a:rPr lang="en-US" sz="2000" err="1">
                <a:latin typeface="+mj-lt"/>
                <a:cs typeface="Times New Roman" pitchFamily="18" charset="0"/>
              </a:rPr>
              <a:t>RunSensible</a:t>
            </a:r>
            <a:r>
              <a:rPr lang="en-US" sz="2000">
                <a:latin typeface="+mj-lt"/>
                <a:cs typeface="Times New Roman" pitchFamily="18" charset="0"/>
              </a:rPr>
              <a:t> </a:t>
            </a:r>
          </a:p>
          <a:p>
            <a:pPr marL="1260475" lvl="3" indent="-574675">
              <a:lnSpc>
                <a:spcPct val="120000"/>
              </a:lnSpc>
              <a:buFontTx/>
              <a:buChar char="•"/>
            </a:pPr>
            <a:r>
              <a:rPr lang="en-US" sz="2000">
                <a:latin typeface="+mj-lt"/>
                <a:cs typeface="Times New Roman" pitchFamily="18" charset="0"/>
              </a:rPr>
              <a:t>Smokeball Bill</a:t>
            </a:r>
          </a:p>
          <a:p>
            <a:pPr marL="803275" lvl="2" indent="-574675">
              <a:lnSpc>
                <a:spcPct val="120000"/>
              </a:lnSpc>
              <a:buFontTx/>
              <a:buChar char="•"/>
            </a:pPr>
            <a:r>
              <a:rPr lang="en-US" sz="2400" b="0">
                <a:latin typeface="+mj-lt"/>
                <a:cs typeface="Times New Roman" pitchFamily="18" charset="0"/>
              </a:rPr>
              <a:t>MN Lawyers Professional Responsibility Board </a:t>
            </a:r>
            <a:r>
              <a:rPr lang="en-US" sz="1800" b="0">
                <a:latin typeface="+mj-lt"/>
                <a:cs typeface="Times New Roman" pitchFamily="18" charset="0"/>
              </a:rPr>
              <a:t>(</a:t>
            </a:r>
            <a:r>
              <a:rPr lang="en-US" sz="1800" b="0">
                <a:latin typeface="+mj-lt"/>
                <a:cs typeface="Times New Roman" pitchFamily="18" charset="0"/>
                <a:hlinkClick r:id="rId3"/>
              </a:rPr>
              <a:t>https://lprb.mncourts.gov/</a:t>
            </a:r>
            <a:r>
              <a:rPr lang="en-US" sz="1800" b="0">
                <a:latin typeface="+mj-lt"/>
                <a:cs typeface="Times New Roman" pitchFamily="18" charset="0"/>
              </a:rPr>
              <a:t>)</a:t>
            </a:r>
            <a:endParaRPr lang="en-US" sz="2400" b="0">
              <a:latin typeface="+mj-lt"/>
              <a:cs typeface="Times New Roman" pitchFamily="18" charset="0"/>
            </a:endParaRPr>
          </a:p>
          <a:p>
            <a:pPr marL="1260475" lvl="3" indent="-574675">
              <a:lnSpc>
                <a:spcPct val="120000"/>
              </a:lnSpc>
              <a:buFontTx/>
              <a:buChar char="•"/>
            </a:pPr>
            <a:r>
              <a:rPr lang="en-US" sz="2000" b="0">
                <a:latin typeface="+mj-lt"/>
                <a:cs typeface="Times New Roman" pitchFamily="18" charset="0"/>
              </a:rPr>
              <a:t>Lists of approved Banking Institutions</a:t>
            </a:r>
          </a:p>
          <a:p>
            <a:pPr marL="1260475" lvl="3" indent="-574675">
              <a:lnSpc>
                <a:spcPct val="120000"/>
              </a:lnSpc>
              <a:buFontTx/>
              <a:buChar char="•"/>
            </a:pPr>
            <a:r>
              <a:rPr lang="en-US" sz="2000" b="0">
                <a:latin typeface="+mj-lt"/>
                <a:cs typeface="Times New Roman" pitchFamily="18" charset="0"/>
              </a:rPr>
              <a:t>QuickBooks Guide to Trust Accounting</a:t>
            </a:r>
          </a:p>
          <a:p>
            <a:pPr marL="1260475" lvl="3" indent="-574675">
              <a:lnSpc>
                <a:spcPct val="120000"/>
              </a:lnSpc>
              <a:buFontTx/>
              <a:buChar char="•"/>
            </a:pPr>
            <a:r>
              <a:rPr lang="en-US" sz="2000" b="0">
                <a:latin typeface="+mj-lt"/>
                <a:cs typeface="Times New Roman" pitchFamily="18" charset="0"/>
              </a:rPr>
              <a:t>Multiple Articles about Trust Accounting</a:t>
            </a:r>
          </a:p>
          <a:p>
            <a:pPr marL="803275" lvl="2" indent="-574675">
              <a:lnSpc>
                <a:spcPct val="120000"/>
              </a:lnSpc>
              <a:buFontTx/>
              <a:buChar char="•"/>
            </a:pPr>
            <a:r>
              <a:rPr lang="en-US" sz="2400" b="0">
                <a:latin typeface="+mj-lt"/>
                <a:cs typeface="Times New Roman" pitchFamily="18" charset="0"/>
              </a:rPr>
              <a:t>Rule 1.15 &amp; Appendix 1</a:t>
            </a:r>
          </a:p>
        </p:txBody>
      </p:sp>
      <p:pic>
        <p:nvPicPr>
          <p:cNvPr id="3" name="Picture 2">
            <a:extLst>
              <a:ext uri="{FF2B5EF4-FFF2-40B4-BE49-F238E27FC236}">
                <a16:creationId xmlns:a16="http://schemas.microsoft.com/office/drawing/2014/main" id="{25E462CB-E6AE-1B32-338E-F684E19035A8}"/>
              </a:ext>
            </a:extLst>
          </p:cNvPr>
          <p:cNvPicPr>
            <a:picLocks noChangeAspect="1"/>
          </p:cNvPicPr>
          <p:nvPr/>
        </p:nvPicPr>
        <p:blipFill>
          <a:blip r:embed="rId4"/>
          <a:stretch>
            <a:fillRect/>
          </a:stretch>
        </p:blipFill>
        <p:spPr>
          <a:xfrm rot="12483283">
            <a:off x="6041073" y="1337456"/>
            <a:ext cx="2506891" cy="1374873"/>
          </a:xfrm>
          <a:prstGeom prst="rect">
            <a:avLst/>
          </a:prstGeom>
        </p:spPr>
      </p:pic>
    </p:spTree>
    <p:extLst>
      <p:ext uri="{BB962C8B-B14F-4D97-AF65-F5344CB8AC3E}">
        <p14:creationId xmlns:p14="http://schemas.microsoft.com/office/powerpoint/2010/main" val="2656120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3A413-A5ED-FE93-7B4B-A6D35DB59336}"/>
              </a:ext>
            </a:extLst>
          </p:cNvPr>
          <p:cNvSpPr>
            <a:spLocks noGrp="1"/>
          </p:cNvSpPr>
          <p:nvPr>
            <p:ph type="title"/>
          </p:nvPr>
        </p:nvSpPr>
        <p:spPr>
          <a:xfrm>
            <a:off x="719664" y="926758"/>
            <a:ext cx="7704667" cy="1981200"/>
          </a:xfrm>
        </p:spPr>
        <p:txBody>
          <a:bodyPr/>
          <a:lstStyle/>
          <a:p>
            <a:r>
              <a:rPr lang="en-US"/>
              <a:t>Q&amp;A</a:t>
            </a:r>
          </a:p>
        </p:txBody>
      </p:sp>
      <p:pic>
        <p:nvPicPr>
          <p:cNvPr id="4" name="Picture 3">
            <a:extLst>
              <a:ext uri="{FF2B5EF4-FFF2-40B4-BE49-F238E27FC236}">
                <a16:creationId xmlns:a16="http://schemas.microsoft.com/office/drawing/2014/main" id="{F8B979A5-DDAF-7F7F-B99F-AE44C0486954}"/>
              </a:ext>
            </a:extLst>
          </p:cNvPr>
          <p:cNvPicPr>
            <a:picLocks noChangeAspect="1"/>
          </p:cNvPicPr>
          <p:nvPr/>
        </p:nvPicPr>
        <p:blipFill>
          <a:blip r:embed="rId3"/>
          <a:stretch>
            <a:fillRect/>
          </a:stretch>
        </p:blipFill>
        <p:spPr>
          <a:xfrm>
            <a:off x="1917576" y="2907958"/>
            <a:ext cx="5308845" cy="2518936"/>
          </a:xfrm>
          <a:prstGeom prst="rect">
            <a:avLst/>
          </a:prstGeom>
        </p:spPr>
      </p:pic>
    </p:spTree>
    <p:extLst>
      <p:ext uri="{BB962C8B-B14F-4D97-AF65-F5344CB8AC3E}">
        <p14:creationId xmlns:p14="http://schemas.microsoft.com/office/powerpoint/2010/main" val="157712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128700" y="0"/>
            <a:ext cx="7704667" cy="1579272"/>
          </a:xfrm>
        </p:spPr>
        <p:txBody>
          <a:bodyPr/>
          <a:lstStyle/>
          <a:p>
            <a:pPr algn="ctr"/>
            <a:r>
              <a:rPr lang="en-US"/>
              <a:t>Trust Accounting at its Core</a:t>
            </a:r>
          </a:p>
        </p:txBody>
      </p:sp>
      <p:sp>
        <p:nvSpPr>
          <p:cNvPr id="128004" name="Text Box 4"/>
          <p:cNvSpPr txBox="1">
            <a:spLocks noChangeArrowheads="1"/>
          </p:cNvSpPr>
          <p:nvPr/>
        </p:nvSpPr>
        <p:spPr bwMode="auto">
          <a:xfrm>
            <a:off x="990599" y="1447192"/>
            <a:ext cx="7980872" cy="3165162"/>
          </a:xfrm>
          <a:prstGeom prst="rect">
            <a:avLst/>
          </a:prstGeom>
          <a:noFill/>
          <a:ln w="9525">
            <a:noFill/>
            <a:miter lim="800000"/>
            <a:headEnd/>
            <a:tailEnd/>
          </a:ln>
          <a:effectLst/>
        </p:spPr>
        <p:txBody>
          <a:bodyPr wrap="square">
            <a:spAutoFit/>
          </a:bodyPr>
          <a:lstStyle/>
          <a:p>
            <a:pPr marL="803275" lvl="2" indent="-574675">
              <a:lnSpc>
                <a:spcPct val="120000"/>
              </a:lnSpc>
              <a:buFontTx/>
              <a:buChar char="•"/>
            </a:pPr>
            <a:r>
              <a:rPr lang="en-US" sz="2400" b="0">
                <a:latin typeface="+mj-lt"/>
                <a:cs typeface="Times New Roman" pitchFamily="18" charset="0"/>
              </a:rPr>
              <a:t>Used to hold the funds of your clients to be used or earned in the future</a:t>
            </a:r>
          </a:p>
          <a:p>
            <a:pPr marL="803275" lvl="2" indent="-574675">
              <a:lnSpc>
                <a:spcPct val="120000"/>
              </a:lnSpc>
              <a:buFontTx/>
              <a:buChar char="•"/>
            </a:pPr>
            <a:r>
              <a:rPr lang="en-US" sz="2400" b="0">
                <a:latin typeface="+mj-lt"/>
                <a:cs typeface="Times New Roman" pitchFamily="18" charset="0"/>
              </a:rPr>
              <a:t>They safeguard the property of your clients</a:t>
            </a:r>
          </a:p>
          <a:p>
            <a:pPr marL="803275" lvl="2" indent="-574675">
              <a:lnSpc>
                <a:spcPct val="120000"/>
              </a:lnSpc>
              <a:buFontTx/>
              <a:buChar char="•"/>
            </a:pPr>
            <a:r>
              <a:rPr lang="en-US" sz="2400" b="0">
                <a:latin typeface="+mj-lt"/>
                <a:cs typeface="Times New Roman" pitchFamily="18" charset="0"/>
              </a:rPr>
              <a:t>They keep your funds </a:t>
            </a:r>
            <a:r>
              <a:rPr lang="en-US" sz="2400" b="0" u="sng">
                <a:latin typeface="+mj-lt"/>
                <a:cs typeface="Times New Roman" pitchFamily="18" charset="0"/>
              </a:rPr>
              <a:t>separate</a:t>
            </a:r>
            <a:r>
              <a:rPr lang="en-US" sz="2400" b="0">
                <a:latin typeface="+mj-lt"/>
                <a:cs typeface="Times New Roman" pitchFamily="18" charset="0"/>
              </a:rPr>
              <a:t> from your clients</a:t>
            </a:r>
          </a:p>
          <a:p>
            <a:pPr marL="803275" lvl="2" indent="-574675">
              <a:lnSpc>
                <a:spcPct val="120000"/>
              </a:lnSpc>
              <a:buFontTx/>
              <a:buChar char="•"/>
            </a:pPr>
            <a:r>
              <a:rPr lang="en-US" sz="2400" b="0">
                <a:latin typeface="+mj-lt"/>
                <a:cs typeface="Times New Roman" pitchFamily="18" charset="0"/>
              </a:rPr>
              <a:t>Used exclusively as the client directs</a:t>
            </a:r>
          </a:p>
          <a:p>
            <a:pPr marL="803275" lvl="2" indent="-574675">
              <a:lnSpc>
                <a:spcPct val="120000"/>
              </a:lnSpc>
              <a:buFontTx/>
              <a:buChar char="•"/>
            </a:pPr>
            <a:r>
              <a:rPr lang="en-US" sz="2400" b="0">
                <a:latin typeface="+mj-lt"/>
                <a:cs typeface="Times New Roman" pitchFamily="18" charset="0"/>
              </a:rPr>
              <a:t>To protect against the misuse of client funds</a:t>
            </a:r>
          </a:p>
          <a:p>
            <a:pPr marL="803275" lvl="2" indent="-574675">
              <a:lnSpc>
                <a:spcPct val="120000"/>
              </a:lnSpc>
              <a:buFontTx/>
              <a:buChar char="•"/>
            </a:pPr>
            <a:r>
              <a:rPr lang="en-US" sz="2400" b="0">
                <a:latin typeface="+mj-lt"/>
                <a:cs typeface="Times New Roman" pitchFamily="18" charset="0"/>
              </a:rPr>
              <a:t>When in doubt, refer to Rule 1.15 &amp; MN Appendix 1</a:t>
            </a:r>
          </a:p>
        </p:txBody>
      </p:sp>
      <p:pic>
        <p:nvPicPr>
          <p:cNvPr id="9" name="Picture 8">
            <a:extLst>
              <a:ext uri="{FF2B5EF4-FFF2-40B4-BE49-F238E27FC236}">
                <a16:creationId xmlns:a16="http://schemas.microsoft.com/office/drawing/2014/main" id="{FDDE5B03-4ECC-A265-260B-74D552C4D294}"/>
              </a:ext>
            </a:extLst>
          </p:cNvPr>
          <p:cNvPicPr>
            <a:picLocks noChangeAspect="1"/>
          </p:cNvPicPr>
          <p:nvPr/>
        </p:nvPicPr>
        <p:blipFill>
          <a:blip r:embed="rId3"/>
          <a:stretch>
            <a:fillRect/>
          </a:stretch>
        </p:blipFill>
        <p:spPr>
          <a:xfrm>
            <a:off x="3567279" y="4612354"/>
            <a:ext cx="2327917" cy="2327917"/>
          </a:xfrm>
          <a:prstGeom prst="rect">
            <a:avLst/>
          </a:prstGeom>
        </p:spPr>
      </p:pic>
      <p:sp>
        <p:nvSpPr>
          <p:cNvPr id="2" name="TextBox 1">
            <a:extLst>
              <a:ext uri="{FF2B5EF4-FFF2-40B4-BE49-F238E27FC236}">
                <a16:creationId xmlns:a16="http://schemas.microsoft.com/office/drawing/2014/main" id="{2B6BBE5D-E356-25BF-F240-975221A2E89F}"/>
              </a:ext>
            </a:extLst>
          </p:cNvPr>
          <p:cNvSpPr txBox="1"/>
          <p:nvPr/>
        </p:nvSpPr>
        <p:spPr>
          <a:xfrm rot="1243237">
            <a:off x="3817259" y="6150876"/>
            <a:ext cx="1452193" cy="369332"/>
          </a:xfrm>
          <a:prstGeom prst="rect">
            <a:avLst/>
          </a:prstGeom>
          <a:noFill/>
        </p:spPr>
        <p:txBody>
          <a:bodyPr wrap="square" rtlCol="0">
            <a:spAutoFit/>
          </a:bodyPr>
          <a:lstStyle/>
          <a:p>
            <a:pPr algn="ctr"/>
            <a:r>
              <a:rPr lang="en-US" b="1">
                <a:ln>
                  <a:solidFill>
                    <a:srgbClr val="0070C0"/>
                  </a:solidFill>
                </a:ln>
                <a:solidFill>
                  <a:schemeClr val="bg1"/>
                </a:solidFill>
                <a:latin typeface="Berlin Sans FB Demi" panose="020E0802020502020306" pitchFamily="34" charset="0"/>
              </a:rPr>
              <a:t>Trust</a:t>
            </a:r>
          </a:p>
        </p:txBody>
      </p:sp>
      <p:sp>
        <p:nvSpPr>
          <p:cNvPr id="3" name="TextBox 2">
            <a:extLst>
              <a:ext uri="{FF2B5EF4-FFF2-40B4-BE49-F238E27FC236}">
                <a16:creationId xmlns:a16="http://schemas.microsoft.com/office/drawing/2014/main" id="{E6D3A75F-5280-B7DF-FC94-E560B4EF66BB}"/>
              </a:ext>
            </a:extLst>
          </p:cNvPr>
          <p:cNvSpPr txBox="1"/>
          <p:nvPr/>
        </p:nvSpPr>
        <p:spPr>
          <a:xfrm rot="19713670">
            <a:off x="4561727" y="6044218"/>
            <a:ext cx="1452193" cy="369332"/>
          </a:xfrm>
          <a:prstGeom prst="rect">
            <a:avLst/>
          </a:prstGeom>
          <a:noFill/>
        </p:spPr>
        <p:txBody>
          <a:bodyPr wrap="square" rtlCol="0">
            <a:spAutoFit/>
          </a:bodyPr>
          <a:lstStyle/>
          <a:p>
            <a:pPr algn="ctr"/>
            <a:r>
              <a:rPr lang="en-US" b="1">
                <a:ln>
                  <a:solidFill>
                    <a:srgbClr val="0070C0"/>
                  </a:solidFill>
                </a:ln>
                <a:solidFill>
                  <a:schemeClr val="bg1"/>
                </a:solidFill>
                <a:latin typeface="Berlin Sans FB Demi" panose="020E0802020502020306" pitchFamily="34" charset="0"/>
              </a:rPr>
              <a:t>Accounting</a:t>
            </a:r>
          </a:p>
        </p:txBody>
      </p:sp>
    </p:spTree>
    <p:extLst>
      <p:ext uri="{BB962C8B-B14F-4D97-AF65-F5344CB8AC3E}">
        <p14:creationId xmlns:p14="http://schemas.microsoft.com/office/powerpoint/2010/main" val="3655366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A693C-FAC4-429F-C3CA-39CC1134CADC}"/>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045D399F-D1D4-F1CA-9D67-769D8B1A7B79}"/>
              </a:ext>
            </a:extLst>
          </p:cNvPr>
          <p:cNvSpPr>
            <a:spLocks noGrp="1" noChangeArrowheads="1"/>
          </p:cNvSpPr>
          <p:nvPr>
            <p:ph type="title"/>
          </p:nvPr>
        </p:nvSpPr>
        <p:spPr>
          <a:xfrm>
            <a:off x="719666" y="97128"/>
            <a:ext cx="7704667" cy="1579272"/>
          </a:xfrm>
        </p:spPr>
        <p:txBody>
          <a:bodyPr/>
          <a:lstStyle/>
          <a:p>
            <a:pPr algn="ctr"/>
            <a:r>
              <a:rPr lang="en-US"/>
              <a:t>What Goes into Your Trust Account</a:t>
            </a:r>
          </a:p>
        </p:txBody>
      </p:sp>
      <p:sp>
        <p:nvSpPr>
          <p:cNvPr id="128003" name="Text Box 3">
            <a:extLst>
              <a:ext uri="{FF2B5EF4-FFF2-40B4-BE49-F238E27FC236}">
                <a16:creationId xmlns:a16="http://schemas.microsoft.com/office/drawing/2014/main" id="{763AE5E0-DB58-1E92-7D20-E14F8D3E371A}"/>
              </a:ext>
            </a:extLst>
          </p:cNvPr>
          <p:cNvSpPr txBox="1">
            <a:spLocks noChangeArrowheads="1"/>
          </p:cNvSpPr>
          <p:nvPr/>
        </p:nvSpPr>
        <p:spPr bwMode="auto">
          <a:xfrm>
            <a:off x="990600" y="1676400"/>
            <a:ext cx="7696200" cy="246221"/>
          </a:xfrm>
          <a:prstGeom prst="rect">
            <a:avLst/>
          </a:prstGeom>
          <a:noFill/>
          <a:ln w="9525">
            <a:noFill/>
            <a:miter lim="800000"/>
            <a:headEnd/>
            <a:tailEnd/>
          </a:ln>
          <a:effectLst/>
        </p:spPr>
        <p:txBody>
          <a:bodyPr>
            <a:spAutoFit/>
          </a:bodyPr>
          <a:lstStyle/>
          <a:p>
            <a:pPr>
              <a:spcBef>
                <a:spcPct val="50000"/>
              </a:spcBef>
            </a:pPr>
            <a:endParaRPr lang="en-US">
              <a:latin typeface="+mj-lt"/>
            </a:endParaRPr>
          </a:p>
        </p:txBody>
      </p:sp>
      <p:graphicFrame>
        <p:nvGraphicFramePr>
          <p:cNvPr id="2" name="Table 1">
            <a:extLst>
              <a:ext uri="{FF2B5EF4-FFF2-40B4-BE49-F238E27FC236}">
                <a16:creationId xmlns:a16="http://schemas.microsoft.com/office/drawing/2014/main" id="{EBF6274D-6338-5BCD-8E34-9E5E3D0D881D}"/>
              </a:ext>
            </a:extLst>
          </p:cNvPr>
          <p:cNvGraphicFramePr>
            <a:graphicFrameLocks noGrp="1"/>
          </p:cNvGraphicFramePr>
          <p:nvPr>
            <p:extLst>
              <p:ext uri="{D42A27DB-BD31-4B8C-83A1-F6EECF244321}">
                <p14:modId xmlns:p14="http://schemas.microsoft.com/office/powerpoint/2010/main" val="304530193"/>
              </p:ext>
            </p:extLst>
          </p:nvPr>
        </p:nvGraphicFramePr>
        <p:xfrm>
          <a:off x="1027813" y="1676400"/>
          <a:ext cx="7088372" cy="3426484"/>
        </p:xfrm>
        <a:graphic>
          <a:graphicData uri="http://schemas.openxmlformats.org/drawingml/2006/table">
            <a:tbl>
              <a:tblPr firstRow="1" bandRow="1">
                <a:tableStyleId>{5C22544A-7EE6-4342-B048-85BDC9FD1C3A}</a:tableStyleId>
              </a:tblPr>
              <a:tblGrid>
                <a:gridCol w="3544186">
                  <a:extLst>
                    <a:ext uri="{9D8B030D-6E8A-4147-A177-3AD203B41FA5}">
                      <a16:colId xmlns:a16="http://schemas.microsoft.com/office/drawing/2014/main" val="4258647677"/>
                    </a:ext>
                  </a:extLst>
                </a:gridCol>
                <a:gridCol w="3544186">
                  <a:extLst>
                    <a:ext uri="{9D8B030D-6E8A-4147-A177-3AD203B41FA5}">
                      <a16:colId xmlns:a16="http://schemas.microsoft.com/office/drawing/2014/main" val="1566951181"/>
                    </a:ext>
                  </a:extLst>
                </a:gridCol>
              </a:tblGrid>
              <a:tr h="468001">
                <a:tc>
                  <a:txBody>
                    <a:bodyPr/>
                    <a:lstStyle/>
                    <a:p>
                      <a:pPr algn="ctr"/>
                      <a:r>
                        <a:rPr lang="en-US" sz="2000"/>
                        <a:t>Trust Account</a:t>
                      </a:r>
                    </a:p>
                  </a:txBody>
                  <a:tcPr anchor="ctr">
                    <a:lnR w="28575" cap="flat" cmpd="sng" algn="ctr">
                      <a:solidFill>
                        <a:schemeClr val="accent2"/>
                      </a:solidFill>
                      <a:prstDash val="solid"/>
                      <a:round/>
                      <a:headEnd type="none" w="med" len="med"/>
                      <a:tailEnd type="none" w="med" len="med"/>
                    </a:lnR>
                    <a:lnB w="38100" cmpd="sng">
                      <a:noFill/>
                    </a:lnB>
                  </a:tcPr>
                </a:tc>
                <a:tc>
                  <a:txBody>
                    <a:bodyPr/>
                    <a:lstStyle/>
                    <a:p>
                      <a:pPr algn="ctr"/>
                      <a:r>
                        <a:rPr lang="en-US" sz="2000"/>
                        <a:t>Attorney’s Operating Account</a:t>
                      </a:r>
                    </a:p>
                  </a:txBody>
                  <a:tcPr anchor="ctr">
                    <a:lnL w="28575" cap="flat" cmpd="sng" algn="ctr">
                      <a:solidFill>
                        <a:schemeClr val="accent2"/>
                      </a:solidFill>
                      <a:prstDash val="solid"/>
                      <a:round/>
                      <a:headEnd type="none" w="med" len="med"/>
                      <a:tailEnd type="none" w="med" len="med"/>
                    </a:lnL>
                    <a:lnB w="38100" cmpd="sng">
                      <a:noFill/>
                    </a:lnB>
                  </a:tcPr>
                </a:tc>
                <a:extLst>
                  <a:ext uri="{0D108BD9-81ED-4DB2-BD59-A6C34878D82A}">
                    <a16:rowId xmlns:a16="http://schemas.microsoft.com/office/drawing/2014/main" val="3092473481"/>
                  </a:ext>
                </a:extLst>
              </a:tr>
              <a:tr h="468001">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a:solidFill>
                            <a:schemeClr val="dk1"/>
                          </a:solidFill>
                          <a:latin typeface="+mn-lt"/>
                          <a:ea typeface="+mn-ea"/>
                          <a:cs typeface="Times New Roman" pitchFamily="18" charset="0"/>
                        </a:rPr>
                        <a:t>Advanced Deposits for Client costs</a:t>
                      </a:r>
                    </a:p>
                  </a:txBody>
                  <a:tcPr>
                    <a:lnL w="12700" cmpd="sng">
                      <a:noFill/>
                    </a:lnL>
                    <a:lnR w="28575" cap="flat" cmpd="sng" algn="ctr">
                      <a:solidFill>
                        <a:schemeClr val="accent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800"/>
                        <a:t>Earned Fees</a:t>
                      </a:r>
                    </a:p>
                  </a:txBody>
                  <a:tcPr>
                    <a:lnL w="28575" cap="flat" cmpd="sng" algn="ctr">
                      <a:solidFill>
                        <a:schemeClr val="accent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0847647"/>
                  </a:ext>
                </a:extLst>
              </a:tr>
              <a:tr h="468001">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a:solidFill>
                            <a:schemeClr val="dk1"/>
                          </a:solidFill>
                          <a:latin typeface="+mn-lt"/>
                          <a:ea typeface="+mn-ea"/>
                          <a:cs typeface="Times New Roman" pitchFamily="18" charset="0"/>
                        </a:rPr>
                        <a:t>Unearned Retainers</a:t>
                      </a:r>
                    </a:p>
                  </a:txBody>
                  <a:tcPr>
                    <a:lnL w="12700" cmpd="sng">
                      <a:noFill/>
                    </a:lnL>
                    <a:lnR w="28575"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800"/>
                        <a:t>Compliant Flat Fee retainers</a:t>
                      </a:r>
                    </a:p>
                  </a:txBody>
                  <a:tcPr>
                    <a:lnL w="28575" cap="flat" cmpd="sng" algn="ctr">
                      <a:solidFill>
                        <a:schemeClr val="accent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71859094"/>
                  </a:ext>
                </a:extLst>
              </a:tr>
              <a:tr h="468001">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a:solidFill>
                            <a:schemeClr val="dk1"/>
                          </a:solidFill>
                          <a:latin typeface="+mn-lt"/>
                          <a:ea typeface="+mn-ea"/>
                          <a:cs typeface="Times New Roman" pitchFamily="18" charset="0"/>
                        </a:rPr>
                        <a:t>Settlement proceeds</a:t>
                      </a:r>
                    </a:p>
                  </a:txBody>
                  <a:tcPr>
                    <a:lnL w="12700" cmpd="sng">
                      <a:noFill/>
                    </a:lnL>
                    <a:lnR w="28575"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800"/>
                    </a:p>
                  </a:txBody>
                  <a:tcPr>
                    <a:lnL w="28575" cap="flat" cmpd="sng" algn="ctr">
                      <a:solidFill>
                        <a:schemeClr val="accent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3978425"/>
                  </a:ext>
                </a:extLst>
              </a:tr>
              <a:tr h="468001">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a:solidFill>
                            <a:schemeClr val="dk1"/>
                          </a:solidFill>
                          <a:latin typeface="+mn-lt"/>
                          <a:ea typeface="+mn-ea"/>
                          <a:cs typeface="Times New Roman" pitchFamily="18" charset="0"/>
                        </a:rPr>
                        <a:t>Third-party Funds</a:t>
                      </a:r>
                    </a:p>
                  </a:txBody>
                  <a:tcPr>
                    <a:lnL w="12700" cmpd="sng">
                      <a:noFill/>
                    </a:lnL>
                    <a:lnR w="28575"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800"/>
                    </a:p>
                  </a:txBody>
                  <a:tcPr>
                    <a:lnL w="28575" cap="flat" cmpd="sng" algn="ctr">
                      <a:solidFill>
                        <a:schemeClr val="accent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5954907"/>
                  </a:ext>
                </a:extLst>
              </a:tr>
              <a:tr h="880417">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a:solidFill>
                            <a:schemeClr val="dk1"/>
                          </a:solidFill>
                          <a:latin typeface="+mn-lt"/>
                          <a:ea typeface="+mn-ea"/>
                          <a:cs typeface="Times New Roman" pitchFamily="18" charset="0"/>
                        </a:rPr>
                        <a:t>Anything held by the Attorney on behalf of their client that is unearned at the time of receipt</a:t>
                      </a:r>
                    </a:p>
                  </a:txBody>
                  <a:tcPr>
                    <a:lnL w="12700" cmpd="sng">
                      <a:noFill/>
                    </a:lnL>
                    <a:lnR w="28575"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800"/>
                    </a:p>
                  </a:txBody>
                  <a:tcPr>
                    <a:lnL w="28575" cap="flat" cmpd="sng" algn="ctr">
                      <a:solidFill>
                        <a:schemeClr val="accent2"/>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5993145"/>
                  </a:ext>
                </a:extLst>
              </a:tr>
            </a:tbl>
          </a:graphicData>
        </a:graphic>
      </p:graphicFrame>
      <p:pic>
        <p:nvPicPr>
          <p:cNvPr id="4" name="Picture 3">
            <a:extLst>
              <a:ext uri="{FF2B5EF4-FFF2-40B4-BE49-F238E27FC236}">
                <a16:creationId xmlns:a16="http://schemas.microsoft.com/office/drawing/2014/main" id="{2096A679-B67B-D479-F533-5EA13D1F5827}"/>
              </a:ext>
            </a:extLst>
          </p:cNvPr>
          <p:cNvPicPr>
            <a:picLocks noChangeAspect="1"/>
          </p:cNvPicPr>
          <p:nvPr/>
        </p:nvPicPr>
        <p:blipFill>
          <a:blip r:embed="rId3"/>
          <a:stretch>
            <a:fillRect/>
          </a:stretch>
        </p:blipFill>
        <p:spPr>
          <a:xfrm>
            <a:off x="5682376" y="5125720"/>
            <a:ext cx="1287581" cy="1479448"/>
          </a:xfrm>
          <a:prstGeom prst="rect">
            <a:avLst/>
          </a:prstGeom>
        </p:spPr>
      </p:pic>
      <p:pic>
        <p:nvPicPr>
          <p:cNvPr id="5" name="Picture 4">
            <a:extLst>
              <a:ext uri="{FF2B5EF4-FFF2-40B4-BE49-F238E27FC236}">
                <a16:creationId xmlns:a16="http://schemas.microsoft.com/office/drawing/2014/main" id="{2A642A82-B9D6-3C0B-4DB2-CE30CE24C044}"/>
              </a:ext>
            </a:extLst>
          </p:cNvPr>
          <p:cNvPicPr>
            <a:picLocks noChangeAspect="1"/>
          </p:cNvPicPr>
          <p:nvPr/>
        </p:nvPicPr>
        <p:blipFill>
          <a:blip r:embed="rId4"/>
          <a:stretch>
            <a:fillRect/>
          </a:stretch>
        </p:blipFill>
        <p:spPr>
          <a:xfrm>
            <a:off x="2174043" y="5181600"/>
            <a:ext cx="1165860" cy="1371600"/>
          </a:xfrm>
          <a:prstGeom prst="rect">
            <a:avLst/>
          </a:prstGeom>
        </p:spPr>
      </p:pic>
    </p:spTree>
    <p:extLst>
      <p:ext uri="{BB962C8B-B14F-4D97-AF65-F5344CB8AC3E}">
        <p14:creationId xmlns:p14="http://schemas.microsoft.com/office/powerpoint/2010/main" val="3606718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7BAC3-483B-08AD-8BBB-67D23F7B3CBD}"/>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BB3DC7D7-D5AD-FDD0-0B58-2540E633C7AD}"/>
              </a:ext>
            </a:extLst>
          </p:cNvPr>
          <p:cNvSpPr>
            <a:spLocks noGrp="1" noChangeArrowheads="1"/>
          </p:cNvSpPr>
          <p:nvPr>
            <p:ph type="title"/>
          </p:nvPr>
        </p:nvSpPr>
        <p:spPr>
          <a:xfrm>
            <a:off x="1128702" y="0"/>
            <a:ext cx="7704667" cy="1579272"/>
          </a:xfrm>
        </p:spPr>
        <p:txBody>
          <a:bodyPr/>
          <a:lstStyle/>
          <a:p>
            <a:pPr algn="ctr"/>
            <a:r>
              <a:rPr lang="en-US"/>
              <a:t>IOLTA Trust Accounts</a:t>
            </a:r>
          </a:p>
        </p:txBody>
      </p:sp>
      <p:sp>
        <p:nvSpPr>
          <p:cNvPr id="128003" name="Text Box 3">
            <a:extLst>
              <a:ext uri="{FF2B5EF4-FFF2-40B4-BE49-F238E27FC236}">
                <a16:creationId xmlns:a16="http://schemas.microsoft.com/office/drawing/2014/main" id="{697EC542-F69D-A3CD-418E-1DAB78117CA0}"/>
              </a:ext>
            </a:extLst>
          </p:cNvPr>
          <p:cNvSpPr txBox="1">
            <a:spLocks noChangeArrowheads="1"/>
          </p:cNvSpPr>
          <p:nvPr/>
        </p:nvSpPr>
        <p:spPr bwMode="auto">
          <a:xfrm>
            <a:off x="990600" y="1676400"/>
            <a:ext cx="7696200" cy="246221"/>
          </a:xfrm>
          <a:prstGeom prst="rect">
            <a:avLst/>
          </a:prstGeom>
          <a:noFill/>
          <a:ln w="9525">
            <a:noFill/>
            <a:miter lim="800000"/>
            <a:headEnd/>
            <a:tailEnd/>
          </a:ln>
          <a:effectLst/>
        </p:spPr>
        <p:txBody>
          <a:bodyPr>
            <a:spAutoFit/>
          </a:bodyPr>
          <a:lstStyle/>
          <a:p>
            <a:pPr>
              <a:spcBef>
                <a:spcPct val="50000"/>
              </a:spcBef>
            </a:pPr>
            <a:endParaRPr lang="en-US">
              <a:latin typeface="+mj-lt"/>
            </a:endParaRPr>
          </a:p>
        </p:txBody>
      </p:sp>
      <p:sp>
        <p:nvSpPr>
          <p:cNvPr id="128004" name="Text Box 4">
            <a:extLst>
              <a:ext uri="{FF2B5EF4-FFF2-40B4-BE49-F238E27FC236}">
                <a16:creationId xmlns:a16="http://schemas.microsoft.com/office/drawing/2014/main" id="{220A6A2E-DDC3-4CB7-AC4F-CFD8AFB9C9D4}"/>
              </a:ext>
            </a:extLst>
          </p:cNvPr>
          <p:cNvSpPr txBox="1">
            <a:spLocks noChangeArrowheads="1"/>
          </p:cNvSpPr>
          <p:nvPr/>
        </p:nvSpPr>
        <p:spPr bwMode="auto">
          <a:xfrm>
            <a:off x="990600" y="1922621"/>
            <a:ext cx="7980872" cy="4055534"/>
          </a:xfrm>
          <a:prstGeom prst="rect">
            <a:avLst/>
          </a:prstGeom>
          <a:noFill/>
          <a:ln w="9525">
            <a:noFill/>
            <a:miter lim="800000"/>
            <a:headEnd/>
            <a:tailEnd/>
          </a:ln>
          <a:effectLst/>
        </p:spPr>
        <p:txBody>
          <a:bodyPr wrap="square">
            <a:spAutoFit/>
          </a:bodyPr>
          <a:lstStyle/>
          <a:p>
            <a:pPr marL="803275" lvl="2" indent="-574675">
              <a:lnSpc>
                <a:spcPct val="120000"/>
              </a:lnSpc>
              <a:buFontTx/>
              <a:buChar char="•"/>
            </a:pPr>
            <a:r>
              <a:rPr lang="en-US" sz="2400" b="0" u="sng">
                <a:latin typeface="+mj-lt"/>
                <a:cs typeface="Times New Roman" pitchFamily="18" charset="0"/>
              </a:rPr>
              <a:t>I</a:t>
            </a:r>
            <a:r>
              <a:rPr lang="en-US" sz="2400" b="0">
                <a:latin typeface="+mj-lt"/>
                <a:cs typeface="Times New Roman" pitchFamily="18" charset="0"/>
              </a:rPr>
              <a:t>nterest </a:t>
            </a:r>
            <a:r>
              <a:rPr lang="en-US" sz="2400" b="0" u="sng">
                <a:latin typeface="+mj-lt"/>
                <a:cs typeface="Times New Roman" pitchFamily="18" charset="0"/>
              </a:rPr>
              <a:t>o</a:t>
            </a:r>
            <a:r>
              <a:rPr lang="en-US" sz="2400" b="0">
                <a:latin typeface="+mj-lt"/>
                <a:cs typeface="Times New Roman" pitchFamily="18" charset="0"/>
              </a:rPr>
              <a:t>n </a:t>
            </a:r>
            <a:r>
              <a:rPr lang="en-US" sz="2400" b="0" u="sng">
                <a:latin typeface="+mj-lt"/>
                <a:cs typeface="Times New Roman" pitchFamily="18" charset="0"/>
              </a:rPr>
              <a:t>L</a:t>
            </a:r>
            <a:r>
              <a:rPr lang="en-US" sz="2400" b="0">
                <a:latin typeface="+mj-lt"/>
                <a:cs typeface="Times New Roman" pitchFamily="18" charset="0"/>
              </a:rPr>
              <a:t>awyer </a:t>
            </a:r>
            <a:r>
              <a:rPr lang="en-US" sz="2400" b="0" u="sng">
                <a:latin typeface="+mj-lt"/>
                <a:cs typeface="Times New Roman" pitchFamily="18" charset="0"/>
              </a:rPr>
              <a:t>T</a:t>
            </a:r>
            <a:r>
              <a:rPr lang="en-US" sz="2400" b="0">
                <a:latin typeface="+mj-lt"/>
                <a:cs typeface="Times New Roman" pitchFamily="18" charset="0"/>
              </a:rPr>
              <a:t>rust </a:t>
            </a:r>
            <a:r>
              <a:rPr lang="en-US" sz="2400" b="0" u="sng">
                <a:latin typeface="+mj-lt"/>
                <a:cs typeface="Times New Roman" pitchFamily="18" charset="0"/>
              </a:rPr>
              <a:t>A</a:t>
            </a:r>
            <a:r>
              <a:rPr lang="en-US" sz="2400" b="0">
                <a:latin typeface="+mj-lt"/>
                <a:cs typeface="Times New Roman" pitchFamily="18" charset="0"/>
              </a:rPr>
              <a:t>ccounts</a:t>
            </a:r>
          </a:p>
          <a:p>
            <a:pPr marL="803275" lvl="2" indent="-574675">
              <a:lnSpc>
                <a:spcPct val="120000"/>
              </a:lnSpc>
              <a:buFontTx/>
              <a:buChar char="•"/>
            </a:pPr>
            <a:r>
              <a:rPr lang="en-US" sz="2400" b="0">
                <a:latin typeface="+mj-lt"/>
                <a:cs typeface="Times New Roman" pitchFamily="18" charset="0"/>
              </a:rPr>
              <a:t>For nominal and short-term holdings of client funds</a:t>
            </a:r>
          </a:p>
          <a:p>
            <a:pPr marL="803275" lvl="2" indent="-574675">
              <a:lnSpc>
                <a:spcPct val="120000"/>
              </a:lnSpc>
              <a:buFontTx/>
              <a:buChar char="•"/>
            </a:pPr>
            <a:r>
              <a:rPr lang="en-US" sz="2400" b="0">
                <a:latin typeface="+mj-lt"/>
                <a:cs typeface="Times New Roman" pitchFamily="18" charset="0"/>
              </a:rPr>
              <a:t>Interest on the account is automatically calculated and transferred to the State IOLTA Program each month</a:t>
            </a:r>
          </a:p>
          <a:p>
            <a:pPr marL="803275" lvl="2" indent="-574675">
              <a:lnSpc>
                <a:spcPct val="120000"/>
              </a:lnSpc>
              <a:buFontTx/>
              <a:buChar char="•"/>
            </a:pPr>
            <a:endParaRPr lang="en-US" sz="2400" b="0">
              <a:latin typeface="+mj-lt"/>
              <a:cs typeface="Times New Roman" pitchFamily="18" charset="0"/>
            </a:endParaRPr>
          </a:p>
          <a:p>
            <a:pPr marL="803275" lvl="2" indent="-574675">
              <a:lnSpc>
                <a:spcPct val="120000"/>
              </a:lnSpc>
              <a:buFontTx/>
              <a:buChar char="•"/>
            </a:pPr>
            <a:r>
              <a:rPr lang="en-US" sz="2400" b="0">
                <a:latin typeface="+mj-lt"/>
                <a:cs typeface="Times New Roman" pitchFamily="18" charset="0"/>
              </a:rPr>
              <a:t>Benefits for All</a:t>
            </a:r>
          </a:p>
          <a:p>
            <a:pPr marL="1260475" lvl="3" indent="-574675">
              <a:lnSpc>
                <a:spcPct val="120000"/>
              </a:lnSpc>
              <a:buFontTx/>
              <a:buChar char="•"/>
            </a:pPr>
            <a:r>
              <a:rPr lang="en-US" sz="2400" b="0">
                <a:latin typeface="+mj-lt"/>
                <a:cs typeface="Times New Roman" pitchFamily="18" charset="0"/>
              </a:rPr>
              <a:t>Attorneys: No interest tracking necessary</a:t>
            </a:r>
          </a:p>
          <a:p>
            <a:pPr marL="1260475" lvl="3" indent="-574675">
              <a:lnSpc>
                <a:spcPct val="120000"/>
              </a:lnSpc>
              <a:buFontTx/>
              <a:buChar char="•"/>
            </a:pPr>
            <a:r>
              <a:rPr lang="en-US" sz="2400" b="0">
                <a:latin typeface="+mj-lt"/>
                <a:cs typeface="Times New Roman" pitchFamily="18" charset="0"/>
              </a:rPr>
              <a:t>Clients: Secure and safe funds</a:t>
            </a:r>
          </a:p>
          <a:p>
            <a:pPr marL="1260475" lvl="3" indent="-574675">
              <a:lnSpc>
                <a:spcPct val="120000"/>
              </a:lnSpc>
              <a:buFontTx/>
              <a:buChar char="•"/>
            </a:pPr>
            <a:r>
              <a:rPr lang="en-US" sz="2400" b="0">
                <a:latin typeface="+mj-lt"/>
                <a:cs typeface="Times New Roman" pitchFamily="18" charset="0"/>
              </a:rPr>
              <a:t>Everyone: Legal Aid Programs</a:t>
            </a:r>
          </a:p>
        </p:txBody>
      </p:sp>
      <p:pic>
        <p:nvPicPr>
          <p:cNvPr id="1026" name="Picture 2" descr="Bank - Free vector clipart images on creazilla.com">
            <a:extLst>
              <a:ext uri="{FF2B5EF4-FFF2-40B4-BE49-F238E27FC236}">
                <a16:creationId xmlns:a16="http://schemas.microsoft.com/office/drawing/2014/main" id="{40DC49E2-CACE-979F-8EA9-88414F20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760" y="213056"/>
            <a:ext cx="1153160" cy="11531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ank - Free vector clipart images on creazilla.com">
            <a:extLst>
              <a:ext uri="{FF2B5EF4-FFF2-40B4-BE49-F238E27FC236}">
                <a16:creationId xmlns:a16="http://schemas.microsoft.com/office/drawing/2014/main" id="{55CDBB56-5132-DA1E-2A60-F50F46BCC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718" y="213056"/>
            <a:ext cx="1153160" cy="1153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322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811920" y="26324"/>
            <a:ext cx="7704667" cy="1136793"/>
          </a:xfrm>
        </p:spPr>
        <p:txBody>
          <a:bodyPr>
            <a:normAutofit fontScale="90000"/>
          </a:bodyPr>
          <a:lstStyle/>
          <a:p>
            <a:r>
              <a:rPr lang="en-US"/>
              <a:t>Flow of Trust Accounting Transactions</a:t>
            </a:r>
          </a:p>
        </p:txBody>
      </p:sp>
      <p:sp>
        <p:nvSpPr>
          <p:cNvPr id="128003" name="Text Box 3"/>
          <p:cNvSpPr txBox="1">
            <a:spLocks noChangeArrowheads="1"/>
          </p:cNvSpPr>
          <p:nvPr/>
        </p:nvSpPr>
        <p:spPr bwMode="auto">
          <a:xfrm>
            <a:off x="990600" y="1676400"/>
            <a:ext cx="76962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3" name="Oval 2"/>
          <p:cNvSpPr/>
          <p:nvPr/>
        </p:nvSpPr>
        <p:spPr>
          <a:xfrm>
            <a:off x="604616" y="2361966"/>
            <a:ext cx="2286000" cy="2286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t>Receipt of funds from your client</a:t>
            </a:r>
          </a:p>
        </p:txBody>
      </p:sp>
      <p:sp>
        <p:nvSpPr>
          <p:cNvPr id="2" name="Rectangle: Rounded Corners 1"/>
          <p:cNvSpPr/>
          <p:nvPr/>
        </p:nvSpPr>
        <p:spPr>
          <a:xfrm>
            <a:off x="6681780" y="1140137"/>
            <a:ext cx="2005020" cy="1280160"/>
          </a:xfrm>
          <a:prstGeom prst="roundRect">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a:solidFill>
                  <a:schemeClr val="bg1"/>
                </a:solidFill>
              </a:rPr>
              <a:t>Payment to yourself for earned fees</a:t>
            </a:r>
          </a:p>
        </p:txBody>
      </p:sp>
      <p:sp>
        <p:nvSpPr>
          <p:cNvPr id="7" name="Rectangle: Rounded Corners 6"/>
          <p:cNvSpPr/>
          <p:nvPr/>
        </p:nvSpPr>
        <p:spPr>
          <a:xfrm>
            <a:off x="6681780" y="2782567"/>
            <a:ext cx="2005020" cy="1280160"/>
          </a:xfrm>
          <a:prstGeom prst="roundRect">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550">
                <a:solidFill>
                  <a:schemeClr val="bg1"/>
                </a:solidFill>
              </a:rPr>
              <a:t>Payment to others for legal expenses, transaction fees, etc.</a:t>
            </a:r>
          </a:p>
        </p:txBody>
      </p:sp>
      <p:sp>
        <p:nvSpPr>
          <p:cNvPr id="8" name="Rectangle: Rounded Corners 7"/>
          <p:cNvSpPr/>
          <p:nvPr/>
        </p:nvSpPr>
        <p:spPr>
          <a:xfrm>
            <a:off x="6681780" y="4424997"/>
            <a:ext cx="2005020" cy="1280160"/>
          </a:xfrm>
          <a:prstGeom prst="roundRect">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a:solidFill>
                  <a:schemeClr val="bg1"/>
                </a:solidFill>
              </a:rPr>
              <a:t>Refund to your client for unused funds</a:t>
            </a:r>
          </a:p>
        </p:txBody>
      </p:sp>
      <p:sp>
        <p:nvSpPr>
          <p:cNvPr id="4" name="Arrow: Down 3">
            <a:extLst>
              <a:ext uri="{FF2B5EF4-FFF2-40B4-BE49-F238E27FC236}">
                <a16:creationId xmlns:a16="http://schemas.microsoft.com/office/drawing/2014/main" id="{DFE6CF71-0BA2-868C-E508-50F87F0F9E74}"/>
              </a:ext>
            </a:extLst>
          </p:cNvPr>
          <p:cNvSpPr/>
          <p:nvPr/>
        </p:nvSpPr>
        <p:spPr>
          <a:xfrm rot="16200000">
            <a:off x="3077508" y="3253249"/>
            <a:ext cx="256854" cy="5034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63DDE3D-783F-F872-59D1-5BD428582CBC}"/>
              </a:ext>
            </a:extLst>
          </p:cNvPr>
          <p:cNvSpPr/>
          <p:nvPr/>
        </p:nvSpPr>
        <p:spPr>
          <a:xfrm>
            <a:off x="3521254" y="2361966"/>
            <a:ext cx="2286000" cy="2286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t>Deposit ALL funds into Trust Account</a:t>
            </a:r>
          </a:p>
        </p:txBody>
      </p:sp>
      <p:sp>
        <p:nvSpPr>
          <p:cNvPr id="9" name="Arrow: Down 8">
            <a:extLst>
              <a:ext uri="{FF2B5EF4-FFF2-40B4-BE49-F238E27FC236}">
                <a16:creationId xmlns:a16="http://schemas.microsoft.com/office/drawing/2014/main" id="{03AA8B72-F4D4-89B7-2429-34DD3AFEEF8C}"/>
              </a:ext>
            </a:extLst>
          </p:cNvPr>
          <p:cNvSpPr/>
          <p:nvPr/>
        </p:nvSpPr>
        <p:spPr>
          <a:xfrm rot="16200000">
            <a:off x="6141943" y="3093087"/>
            <a:ext cx="256854" cy="6718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4CE6CF9B-BE51-40A5-528D-316E48F7BBC4}"/>
              </a:ext>
            </a:extLst>
          </p:cNvPr>
          <p:cNvSpPr/>
          <p:nvPr/>
        </p:nvSpPr>
        <p:spPr>
          <a:xfrm rot="18435929">
            <a:off x="6145719" y="4006448"/>
            <a:ext cx="256854" cy="6718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60ACCCAC-BD49-794A-B3B5-8F342E1C8C16}"/>
              </a:ext>
            </a:extLst>
          </p:cNvPr>
          <p:cNvSpPr/>
          <p:nvPr/>
        </p:nvSpPr>
        <p:spPr>
          <a:xfrm rot="3164071" flipV="1">
            <a:off x="6145720" y="2179726"/>
            <a:ext cx="256854" cy="6718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934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5594" y="2160270"/>
            <a:ext cx="7172812" cy="2537460"/>
          </a:xfrm>
        </p:spPr>
        <p:txBody>
          <a:bodyPr>
            <a:normAutofit fontScale="90000"/>
          </a:bodyPr>
          <a:lstStyle/>
          <a:p>
            <a:pPr algn="ctr"/>
            <a:r>
              <a:rPr lang="en-US" sz="4400"/>
              <a:t>Don’t Dread, Just Use Your Head to Protect Their Bread:</a:t>
            </a:r>
            <a:br>
              <a:rPr lang="en-US" sz="4400"/>
            </a:br>
            <a:br>
              <a:rPr lang="en-US" sz="4400"/>
            </a:br>
            <a:r>
              <a:rPr lang="en-US" sz="4400"/>
              <a:t>Core Trust Accounting Requirements</a:t>
            </a:r>
          </a:p>
        </p:txBody>
      </p:sp>
      <p:grpSp>
        <p:nvGrpSpPr>
          <p:cNvPr id="7" name="Group 6">
            <a:extLst>
              <a:ext uri="{FF2B5EF4-FFF2-40B4-BE49-F238E27FC236}">
                <a16:creationId xmlns:a16="http://schemas.microsoft.com/office/drawing/2014/main" id="{3C5AA5C3-0D6B-9DC0-7168-D82AB7663640}"/>
              </a:ext>
            </a:extLst>
          </p:cNvPr>
          <p:cNvGrpSpPr/>
          <p:nvPr/>
        </p:nvGrpSpPr>
        <p:grpSpPr>
          <a:xfrm>
            <a:off x="2742138" y="4552544"/>
            <a:ext cx="3659724" cy="2389613"/>
            <a:chOff x="1552194" y="873760"/>
            <a:chExt cx="7246620" cy="4831080"/>
          </a:xfrm>
        </p:grpSpPr>
        <p:pic>
          <p:nvPicPr>
            <p:cNvPr id="5" name="Picture 4">
              <a:extLst>
                <a:ext uri="{FF2B5EF4-FFF2-40B4-BE49-F238E27FC236}">
                  <a16:creationId xmlns:a16="http://schemas.microsoft.com/office/drawing/2014/main" id="{EA22202B-3A49-84CD-E301-309FBF770234}"/>
                </a:ext>
              </a:extLst>
            </p:cNvPr>
            <p:cNvPicPr>
              <a:picLocks noChangeAspect="1"/>
            </p:cNvPicPr>
            <p:nvPr/>
          </p:nvPicPr>
          <p:blipFill>
            <a:blip r:embed="rId3"/>
            <a:stretch>
              <a:fillRect/>
            </a:stretch>
          </p:blipFill>
          <p:spPr>
            <a:xfrm>
              <a:off x="1552194" y="873760"/>
              <a:ext cx="7246620" cy="4831080"/>
            </a:xfrm>
            <a:prstGeom prst="rect">
              <a:avLst/>
            </a:prstGeom>
          </p:spPr>
        </p:pic>
        <p:sp>
          <p:nvSpPr>
            <p:cNvPr id="6" name="Oval 5">
              <a:extLst>
                <a:ext uri="{FF2B5EF4-FFF2-40B4-BE49-F238E27FC236}">
                  <a16:creationId xmlns:a16="http://schemas.microsoft.com/office/drawing/2014/main" id="{6405278F-D48F-F4AC-07DA-284C638764DD}"/>
                </a:ext>
              </a:extLst>
            </p:cNvPr>
            <p:cNvSpPr/>
            <p:nvPr/>
          </p:nvSpPr>
          <p:spPr>
            <a:xfrm>
              <a:off x="4760976" y="4066032"/>
              <a:ext cx="1146048" cy="1072896"/>
            </a:xfrm>
            <a:prstGeom prst="ellipse">
              <a:avLst/>
            </a:prstGeom>
            <a:solidFill>
              <a:srgbClr val="DF9138"/>
            </a:solidFill>
            <a:ln>
              <a:solidFill>
                <a:srgbClr val="DF91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A0B56-080C-CF0A-2524-99D441B9871A}"/>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74C592AC-31D9-2C93-2098-E11A620713E8}"/>
              </a:ext>
            </a:extLst>
          </p:cNvPr>
          <p:cNvSpPr>
            <a:spLocks noGrp="1" noChangeArrowheads="1"/>
          </p:cNvSpPr>
          <p:nvPr>
            <p:ph type="title"/>
          </p:nvPr>
        </p:nvSpPr>
        <p:spPr>
          <a:xfrm>
            <a:off x="719666" y="0"/>
            <a:ext cx="7704667" cy="1110350"/>
          </a:xfrm>
        </p:spPr>
        <p:txBody>
          <a:bodyPr>
            <a:normAutofit/>
          </a:bodyPr>
          <a:lstStyle/>
          <a:p>
            <a:pPr algn="ctr"/>
            <a:r>
              <a:rPr lang="en-US"/>
              <a:t>Maintaining a Paper Trail</a:t>
            </a:r>
          </a:p>
        </p:txBody>
      </p:sp>
      <p:pic>
        <p:nvPicPr>
          <p:cNvPr id="10" name="Picture 9">
            <a:extLst>
              <a:ext uri="{FF2B5EF4-FFF2-40B4-BE49-F238E27FC236}">
                <a16:creationId xmlns:a16="http://schemas.microsoft.com/office/drawing/2014/main" id="{C6F3575A-FFF3-A15D-0D87-D60AAC8E85B1}"/>
              </a:ext>
            </a:extLst>
          </p:cNvPr>
          <p:cNvPicPr>
            <a:picLocks noChangeAspect="1"/>
          </p:cNvPicPr>
          <p:nvPr/>
        </p:nvPicPr>
        <p:blipFill>
          <a:blip r:embed="rId3"/>
          <a:stretch>
            <a:fillRect/>
          </a:stretch>
        </p:blipFill>
        <p:spPr>
          <a:xfrm>
            <a:off x="2473959" y="960120"/>
            <a:ext cx="4196080" cy="6294120"/>
          </a:xfrm>
          <a:prstGeom prst="rect">
            <a:avLst/>
          </a:prstGeom>
        </p:spPr>
      </p:pic>
      <p:pic>
        <p:nvPicPr>
          <p:cNvPr id="1026" name="Picture 2" descr="Pine tree">
            <a:extLst>
              <a:ext uri="{FF2B5EF4-FFF2-40B4-BE49-F238E27FC236}">
                <a16:creationId xmlns:a16="http://schemas.microsoft.com/office/drawing/2014/main" id="{53587F43-D84F-B347-43AD-6DD8C78E2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151" y="3276600"/>
            <a:ext cx="2153477" cy="2982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ine tree">
            <a:extLst>
              <a:ext uri="{FF2B5EF4-FFF2-40B4-BE49-F238E27FC236}">
                <a16:creationId xmlns:a16="http://schemas.microsoft.com/office/drawing/2014/main" id="{714D7688-252C-B417-DF33-FF4710842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151" y="1250499"/>
            <a:ext cx="1244344" cy="17234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ine tree">
            <a:extLst>
              <a:ext uri="{FF2B5EF4-FFF2-40B4-BE49-F238E27FC236}">
                <a16:creationId xmlns:a16="http://schemas.microsoft.com/office/drawing/2014/main" id="{E51C2C99-477A-DDD6-AA87-FF87647D5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77" y="1698587"/>
            <a:ext cx="1401021" cy="19404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78BC27-AA98-D167-ADD7-B7F7C7C4C129}"/>
              </a:ext>
            </a:extLst>
          </p:cNvPr>
          <p:cNvPicPr>
            <a:picLocks noChangeAspect="1"/>
          </p:cNvPicPr>
          <p:nvPr/>
        </p:nvPicPr>
        <p:blipFill>
          <a:blip r:embed="rId3"/>
          <a:srcRect l="66458" t="41987" r="16631" b="54532"/>
          <a:stretch>
            <a:fillRect/>
          </a:stretch>
        </p:blipFill>
        <p:spPr>
          <a:xfrm>
            <a:off x="3105150" y="3779043"/>
            <a:ext cx="709613" cy="219075"/>
          </a:xfrm>
          <a:prstGeom prst="rect">
            <a:avLst/>
          </a:prstGeom>
        </p:spPr>
      </p:pic>
      <p:pic>
        <p:nvPicPr>
          <p:cNvPr id="4" name="Picture 3">
            <a:extLst>
              <a:ext uri="{FF2B5EF4-FFF2-40B4-BE49-F238E27FC236}">
                <a16:creationId xmlns:a16="http://schemas.microsoft.com/office/drawing/2014/main" id="{10CB56EC-EB45-4366-A490-AF4F006FE205}"/>
              </a:ext>
            </a:extLst>
          </p:cNvPr>
          <p:cNvPicPr>
            <a:picLocks noChangeAspect="1"/>
          </p:cNvPicPr>
          <p:nvPr/>
        </p:nvPicPr>
        <p:blipFill>
          <a:blip r:embed="rId3"/>
          <a:srcRect l="69011" t="27006" r="9709" b="69702"/>
          <a:stretch>
            <a:fillRect/>
          </a:stretch>
        </p:blipFill>
        <p:spPr>
          <a:xfrm>
            <a:off x="5331538" y="2668835"/>
            <a:ext cx="892969" cy="207169"/>
          </a:xfrm>
          <a:prstGeom prst="rect">
            <a:avLst/>
          </a:prstGeom>
        </p:spPr>
      </p:pic>
      <p:pic>
        <p:nvPicPr>
          <p:cNvPr id="5" name="Picture 4">
            <a:extLst>
              <a:ext uri="{FF2B5EF4-FFF2-40B4-BE49-F238E27FC236}">
                <a16:creationId xmlns:a16="http://schemas.microsoft.com/office/drawing/2014/main" id="{9B88563F-377C-6B52-BEB4-BF9D31145361}"/>
              </a:ext>
            </a:extLst>
          </p:cNvPr>
          <p:cNvPicPr>
            <a:picLocks noChangeAspect="1"/>
          </p:cNvPicPr>
          <p:nvPr/>
        </p:nvPicPr>
        <p:blipFill>
          <a:blip r:embed="rId3"/>
          <a:srcRect l="81165" t="41987" r="16631" b="54532"/>
          <a:stretch>
            <a:fillRect/>
          </a:stretch>
        </p:blipFill>
        <p:spPr>
          <a:xfrm>
            <a:off x="6224507" y="2662881"/>
            <a:ext cx="92500" cy="219075"/>
          </a:xfrm>
          <a:prstGeom prst="rect">
            <a:avLst/>
          </a:prstGeom>
        </p:spPr>
      </p:pic>
    </p:spTree>
    <p:extLst>
      <p:ext uri="{BB962C8B-B14F-4D97-AF65-F5344CB8AC3E}">
        <p14:creationId xmlns:p14="http://schemas.microsoft.com/office/powerpoint/2010/main" val="2934180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84B71-6089-4A1A-B1C5-922D91C1E63C}"/>
            </a:ext>
          </a:extLst>
        </p:cNvPr>
        <p:cNvGrpSpPr/>
        <p:nvPr/>
      </p:nvGrpSpPr>
      <p:grpSpPr>
        <a:xfrm>
          <a:off x="0" y="0"/>
          <a:ext cx="0" cy="0"/>
          <a:chOff x="0" y="0"/>
          <a:chExt cx="0" cy="0"/>
        </a:xfrm>
      </p:grpSpPr>
      <p:sp>
        <p:nvSpPr>
          <p:cNvPr id="128002" name="Rectangle 2">
            <a:extLst>
              <a:ext uri="{FF2B5EF4-FFF2-40B4-BE49-F238E27FC236}">
                <a16:creationId xmlns:a16="http://schemas.microsoft.com/office/drawing/2014/main" id="{63351FA8-856D-293A-E677-239517CAFB5A}"/>
              </a:ext>
            </a:extLst>
          </p:cNvPr>
          <p:cNvSpPr>
            <a:spLocks noGrp="1" noChangeArrowheads="1"/>
          </p:cNvSpPr>
          <p:nvPr>
            <p:ph type="title"/>
          </p:nvPr>
        </p:nvSpPr>
        <p:spPr>
          <a:xfrm>
            <a:off x="719666" y="0"/>
            <a:ext cx="7704667" cy="1110350"/>
          </a:xfrm>
        </p:spPr>
        <p:txBody>
          <a:bodyPr>
            <a:normAutofit fontScale="90000"/>
          </a:bodyPr>
          <a:lstStyle/>
          <a:p>
            <a:pPr algn="ctr"/>
            <a:r>
              <a:rPr lang="en-US"/>
              <a:t>Books &amp; Records: </a:t>
            </a:r>
            <a:br>
              <a:rPr lang="en-US"/>
            </a:br>
            <a:r>
              <a:rPr lang="en-US"/>
              <a:t>Check Register</a:t>
            </a:r>
          </a:p>
        </p:txBody>
      </p:sp>
      <p:pic>
        <p:nvPicPr>
          <p:cNvPr id="3" name="Picture 2">
            <a:extLst>
              <a:ext uri="{FF2B5EF4-FFF2-40B4-BE49-F238E27FC236}">
                <a16:creationId xmlns:a16="http://schemas.microsoft.com/office/drawing/2014/main" id="{76EF8A97-FCA5-C402-15D0-1F62B84CD721}"/>
              </a:ext>
            </a:extLst>
          </p:cNvPr>
          <p:cNvPicPr>
            <a:picLocks noChangeAspect="1"/>
          </p:cNvPicPr>
          <p:nvPr/>
        </p:nvPicPr>
        <p:blipFill>
          <a:blip r:embed="rId3"/>
          <a:srcRect l="745" t="1351" r="875" b="1158"/>
          <a:stretch>
            <a:fillRect/>
          </a:stretch>
        </p:blipFill>
        <p:spPr>
          <a:xfrm>
            <a:off x="1116687" y="1474134"/>
            <a:ext cx="6475467" cy="4145281"/>
          </a:xfrm>
          <a:prstGeom prst="rect">
            <a:avLst/>
          </a:prstGeom>
        </p:spPr>
      </p:pic>
      <p:sp>
        <p:nvSpPr>
          <p:cNvPr id="6" name="Arrow: Down 5">
            <a:extLst>
              <a:ext uri="{FF2B5EF4-FFF2-40B4-BE49-F238E27FC236}">
                <a16:creationId xmlns:a16="http://schemas.microsoft.com/office/drawing/2014/main" id="{8AFA9D93-55FC-85DE-D35B-A10D2502D655}"/>
              </a:ext>
            </a:extLst>
          </p:cNvPr>
          <p:cNvSpPr/>
          <p:nvPr/>
        </p:nvSpPr>
        <p:spPr>
          <a:xfrm>
            <a:off x="8172873" y="2731435"/>
            <a:ext cx="251460" cy="25450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BC381F3-F5A8-CF8D-21C8-323551980F7B}"/>
              </a:ext>
            </a:extLst>
          </p:cNvPr>
          <p:cNvSpPr/>
          <p:nvPr/>
        </p:nvSpPr>
        <p:spPr>
          <a:xfrm>
            <a:off x="7592155" y="2059569"/>
            <a:ext cx="1412897" cy="76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n>
                  <a:solidFill>
                    <a:schemeClr val="tx1"/>
                  </a:solidFill>
                </a:ln>
                <a:solidFill>
                  <a:srgbClr val="00B050"/>
                </a:solidFill>
              </a:rPr>
              <a:t>Oldest</a:t>
            </a:r>
          </a:p>
        </p:txBody>
      </p:sp>
      <p:sp>
        <p:nvSpPr>
          <p:cNvPr id="9" name="Rectangle 8">
            <a:extLst>
              <a:ext uri="{FF2B5EF4-FFF2-40B4-BE49-F238E27FC236}">
                <a16:creationId xmlns:a16="http://schemas.microsoft.com/office/drawing/2014/main" id="{789902C5-C42F-E0E2-2A8E-DC9D530D9B03}"/>
              </a:ext>
            </a:extLst>
          </p:cNvPr>
          <p:cNvSpPr/>
          <p:nvPr/>
        </p:nvSpPr>
        <p:spPr>
          <a:xfrm>
            <a:off x="7641262" y="5105400"/>
            <a:ext cx="1496991" cy="76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n>
                  <a:solidFill>
                    <a:schemeClr val="tx1"/>
                  </a:solidFill>
                </a:ln>
                <a:solidFill>
                  <a:srgbClr val="00B050"/>
                </a:solidFill>
              </a:rPr>
              <a:t>Newest</a:t>
            </a:r>
          </a:p>
        </p:txBody>
      </p:sp>
    </p:spTree>
    <p:extLst>
      <p:ext uri="{BB962C8B-B14F-4D97-AF65-F5344CB8AC3E}">
        <p14:creationId xmlns:p14="http://schemas.microsoft.com/office/powerpoint/2010/main" val="30426670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2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46EDFFD50F604FB2466793F679A55B" ma:contentTypeVersion="8" ma:contentTypeDescription="Create a new document." ma:contentTypeScope="" ma:versionID="dc799bfde4d2dd459735492ceeb3ceaa">
  <xsd:schema xmlns:xsd="http://www.w3.org/2001/XMLSchema" xmlns:xs="http://www.w3.org/2001/XMLSchema" xmlns:p="http://schemas.microsoft.com/office/2006/metadata/properties" targetNamespace="http://schemas.microsoft.com/office/2006/metadata/properties" ma:root="true" ma:fieldsID="7dcc10a156eb2aa295318eab019ded2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B66CB1-3D34-4058-B233-02E9E61EC7DF}"/>
</file>

<file path=customXml/itemProps2.xml><?xml version="1.0" encoding="utf-8"?>
<ds:datastoreItem xmlns:ds="http://schemas.openxmlformats.org/officeDocument/2006/customXml" ds:itemID="{BCD28290-B2AA-46FD-81F4-E9FA4AFDBAA3}">
  <ds:schemaRefs>
    <ds:schemaRef ds:uri="http://purl.org/dc/dcmitype/"/>
    <ds:schemaRef ds:uri="http://schemas.microsoft.com/office/2006/metadata/properties"/>
    <ds:schemaRef ds:uri="http://www.w3.org/XML/1998/namespace"/>
    <ds:schemaRef ds:uri="http://schemas.microsoft.com/office/infopath/2007/PartnerControls"/>
    <ds:schemaRef ds:uri="http://purl.org/dc/elements/1.1/"/>
    <ds:schemaRef ds:uri="9d8d815a-8a19-4f63-8c72-b07d91154198"/>
    <ds:schemaRef ds:uri="http://schemas.microsoft.com/office/2006/documentManagement/types"/>
    <ds:schemaRef ds:uri="http://purl.org/dc/terms/"/>
    <ds:schemaRef ds:uri="http://schemas.openxmlformats.org/package/2006/metadata/core-properties"/>
    <ds:schemaRef ds:uri="70cd353e-e354-4a80-83ee-613457a099c9"/>
  </ds:schemaRefs>
</ds:datastoreItem>
</file>

<file path=customXml/itemProps3.xml><?xml version="1.0" encoding="utf-8"?>
<ds:datastoreItem xmlns:ds="http://schemas.openxmlformats.org/officeDocument/2006/customXml" ds:itemID="{4FB1B5E4-8114-4B0E-9617-DB65CA8C6B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0</TotalTime>
  <Words>5438</Words>
  <Application>Microsoft Office PowerPoint</Application>
  <PresentationFormat>On-screen Show (4:3)</PresentationFormat>
  <Paragraphs>440</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Aptos (BODY)</vt:lpstr>
      <vt:lpstr>Arial</vt:lpstr>
      <vt:lpstr>Berlin Sans FB Demi</vt:lpstr>
      <vt:lpstr>Corbel</vt:lpstr>
      <vt:lpstr>Corbel (Headings)</vt:lpstr>
      <vt:lpstr>Courier New</vt:lpstr>
      <vt:lpstr>Times New Roman</vt:lpstr>
      <vt:lpstr>Parallax</vt:lpstr>
      <vt:lpstr>Fear Not: Trust Accounting Basics</vt:lpstr>
      <vt:lpstr>PowerPoint Presentation</vt:lpstr>
      <vt:lpstr>Trust Accounting at its Core</vt:lpstr>
      <vt:lpstr>What Goes into Your Trust Account</vt:lpstr>
      <vt:lpstr>IOLTA Trust Accounts</vt:lpstr>
      <vt:lpstr>Flow of Trust Accounting Transactions</vt:lpstr>
      <vt:lpstr>Don’t Dread, Just Use Your Head to Protect Their Bread:  Core Trust Accounting Requirements</vt:lpstr>
      <vt:lpstr>Maintaining a Paper Trail</vt:lpstr>
      <vt:lpstr>Books &amp; Records:  Check Register</vt:lpstr>
      <vt:lpstr>Books &amp; Records:  Client Subsidiary Ledger</vt:lpstr>
      <vt:lpstr>Books &amp; Records: Trial Balance of Subsidiary Ledgers</vt:lpstr>
      <vt:lpstr>Other Records</vt:lpstr>
      <vt:lpstr>Reconciliation</vt:lpstr>
      <vt:lpstr>Reduce the Errors &amp; Alleviate your Terrors:   A Trust Accounting Relationship from Beginning to End </vt:lpstr>
      <vt:lpstr>Initial Deposit</vt:lpstr>
      <vt:lpstr>Paying Attorney Fees and Client Expenses</vt:lpstr>
      <vt:lpstr>Reconciliations</vt:lpstr>
      <vt:lpstr>Reconciliations (cont.)</vt:lpstr>
      <vt:lpstr>Do it Right and Avoid a Fright:  Issues, Errors, and Consequences</vt:lpstr>
      <vt:lpstr>Real Trust Accounting Horrors</vt:lpstr>
      <vt:lpstr>Common Issues &amp; Errors</vt:lpstr>
      <vt:lpstr>Risks</vt:lpstr>
      <vt:lpstr>Case Study</vt:lpstr>
      <vt:lpstr>So Remember</vt:lpstr>
      <vt:lpstr>Resources</vt:lpstr>
      <vt:lpstr>Q&amp;A</vt:lpstr>
    </vt:vector>
  </TitlesOfParts>
  <Company>Faegre &amp; Benson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TECHNOLOGY CORPORATION  AND RUDOLPH TECHNOLOGIES, INC.   VS. CAMTEK LTD.</dc:title>
  <dc:creator>Jody Zimmermann</dc:creator>
  <cp:lastModifiedBy>Max Weyforth</cp:lastModifiedBy>
  <cp:revision>1</cp:revision>
  <cp:lastPrinted>2025-10-02T18:31:45Z</cp:lastPrinted>
  <dcterms:created xsi:type="dcterms:W3CDTF">2005-11-16T18:50:14Z</dcterms:created>
  <dcterms:modified xsi:type="dcterms:W3CDTF">2025-10-02T18:34:13Z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AUGUST TECHNOLOGY CORPORATION  AND RUDOLPH TECHNOLOGIES, INC.   VS. CAMTEK LTD.</vt:lpwstr>
  </property>
  <property fmtid="{D5CDD505-2E9C-101B-9397-08002B2CF9AE}" pid="3" name="Final">
    <vt:bool>true</vt:bool>
  </property>
  <property fmtid="{D5CDD505-2E9C-101B-9397-08002B2CF9AE}" pid="4" name="Event">
    <vt:lpwstr/>
  </property>
  <property fmtid="{D5CDD505-2E9C-101B-9397-08002B2CF9AE}" pid="5" name="Delivery Date">
    <vt:lpwstr/>
  </property>
  <property fmtid="{D5CDD505-2E9C-101B-9397-08002B2CF9AE}" pid="6" name="docid">
    <vt:lpwstr/>
  </property>
  <property fmtid="{D5CDD505-2E9C-101B-9397-08002B2CF9AE}" pid="7" name="ContentTypeId">
    <vt:lpwstr>0x0101001E46EDFFD50F604FB2466793F679A55B</vt:lpwstr>
  </property>
  <property fmtid="{D5CDD505-2E9C-101B-9397-08002B2CF9AE}" pid="8" name="Order">
    <vt:r8>602800</vt:r8>
  </property>
  <property fmtid="{D5CDD505-2E9C-101B-9397-08002B2CF9AE}" pid="9" name="MediaServiceImageTags">
    <vt:lpwstr/>
  </property>
</Properties>
</file>