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55"/>
  </p:notesMasterIdLst>
  <p:handoutMasterIdLst>
    <p:handoutMasterId r:id="rId56"/>
  </p:handoutMasterIdLst>
  <p:sldIdLst>
    <p:sldId id="256" r:id="rId3"/>
    <p:sldId id="314" r:id="rId4"/>
    <p:sldId id="257" r:id="rId5"/>
    <p:sldId id="260" r:id="rId6"/>
    <p:sldId id="259" r:id="rId7"/>
    <p:sldId id="315" r:id="rId8"/>
    <p:sldId id="836" r:id="rId9"/>
    <p:sldId id="262" r:id="rId10"/>
    <p:sldId id="261" r:id="rId11"/>
    <p:sldId id="839" r:id="rId12"/>
    <p:sldId id="265" r:id="rId13"/>
    <p:sldId id="835" r:id="rId14"/>
    <p:sldId id="267" r:id="rId15"/>
    <p:sldId id="313" r:id="rId16"/>
    <p:sldId id="268" r:id="rId17"/>
    <p:sldId id="302" r:id="rId18"/>
    <p:sldId id="840" r:id="rId19"/>
    <p:sldId id="858" r:id="rId20"/>
    <p:sldId id="310" r:id="rId21"/>
    <p:sldId id="281" r:id="rId22"/>
    <p:sldId id="841" r:id="rId23"/>
    <p:sldId id="842" r:id="rId24"/>
    <p:sldId id="844" r:id="rId25"/>
    <p:sldId id="845" r:id="rId26"/>
    <p:sldId id="847" r:id="rId27"/>
    <p:sldId id="862" r:id="rId28"/>
    <p:sldId id="859" r:id="rId29"/>
    <p:sldId id="846" r:id="rId30"/>
    <p:sldId id="848" r:id="rId31"/>
    <p:sldId id="863" r:id="rId32"/>
    <p:sldId id="864" r:id="rId33"/>
    <p:sldId id="866" r:id="rId34"/>
    <p:sldId id="865" r:id="rId35"/>
    <p:sldId id="867" r:id="rId36"/>
    <p:sldId id="873" r:id="rId37"/>
    <p:sldId id="872" r:id="rId38"/>
    <p:sldId id="874" r:id="rId39"/>
    <p:sldId id="855" r:id="rId40"/>
    <p:sldId id="849" r:id="rId41"/>
    <p:sldId id="850" r:id="rId42"/>
    <p:sldId id="851" r:id="rId43"/>
    <p:sldId id="852" r:id="rId44"/>
    <p:sldId id="853" r:id="rId45"/>
    <p:sldId id="854" r:id="rId46"/>
    <p:sldId id="868" r:id="rId47"/>
    <p:sldId id="869" r:id="rId48"/>
    <p:sldId id="870" r:id="rId49"/>
    <p:sldId id="871" r:id="rId50"/>
    <p:sldId id="856" r:id="rId51"/>
    <p:sldId id="857" r:id="rId52"/>
    <p:sldId id="280" r:id="rId53"/>
    <p:sldId id="652" r:id="rId54"/>
  </p:sldIdLst>
  <p:sldSz cx="9144000" cy="6858000" type="screen4x3"/>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C"/>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9" autoAdjust="0"/>
    <p:restoredTop sz="93912" autoAdjust="0"/>
  </p:normalViewPr>
  <p:slideViewPr>
    <p:cSldViewPr>
      <p:cViewPr varScale="1">
        <p:scale>
          <a:sx n="69" d="100"/>
          <a:sy n="69" d="100"/>
        </p:scale>
        <p:origin x="90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66"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3FE8F-7B7F-4E28-8999-1043B67CE03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50501F-78D0-47FD-B929-C67D04743E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73D672-3D61-4A6C-B2C4-89F30328C036}" type="datetimeFigureOut">
              <a:rPr lang="en-US" smtClean="0"/>
              <a:t>10/2/2025</a:t>
            </a:fld>
            <a:endParaRPr lang="en-US" dirty="0"/>
          </a:p>
        </p:txBody>
      </p:sp>
      <p:sp>
        <p:nvSpPr>
          <p:cNvPr id="4" name="Footer Placeholder 3">
            <a:extLst>
              <a:ext uri="{FF2B5EF4-FFF2-40B4-BE49-F238E27FC236}">
                <a16:creationId xmlns:a16="http://schemas.microsoft.com/office/drawing/2014/main" id="{CAA597BA-9A39-451C-81E3-689F736F9D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FB238F-F081-43CC-A21D-12B5EBCDF86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E02C90-816F-4567-8F68-29384EE33FDB}" type="slidenum">
              <a:rPr lang="en-US" smtClean="0"/>
              <a:t>‹#›</a:t>
            </a:fld>
            <a:endParaRPr lang="en-US" dirty="0"/>
          </a:p>
        </p:txBody>
      </p:sp>
    </p:spTree>
    <p:extLst>
      <p:ext uri="{BB962C8B-B14F-4D97-AF65-F5344CB8AC3E}">
        <p14:creationId xmlns:p14="http://schemas.microsoft.com/office/powerpoint/2010/main" val="355759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68E99F-7375-4A63-8EBF-F2F5037BF4AD}" type="datetimeFigureOut">
              <a:rPr lang="en-US" smtClean="0"/>
              <a:t>10/2/2025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C98D6B-8BA3-4755-9167-0CD15EFEB4A3}" type="slidenum">
              <a:rPr lang="en-US" smtClean="0"/>
              <a:t>‹#›</a:t>
            </a:fld>
            <a:endParaRPr lang="en-US" dirty="0"/>
          </a:p>
        </p:txBody>
      </p:sp>
    </p:spTree>
    <p:extLst>
      <p:ext uri="{BB962C8B-B14F-4D97-AF65-F5344CB8AC3E}">
        <p14:creationId xmlns:p14="http://schemas.microsoft.com/office/powerpoint/2010/main" val="41153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text here</a:t>
            </a:r>
          </a:p>
        </p:txBody>
      </p:sp>
      <p:sp>
        <p:nvSpPr>
          <p:cNvPr id="4" name="Date Placeholder 3"/>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39120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11189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3308384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4401888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8816225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7662992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411766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30327">
                  <a:tint val="75000"/>
                </a:srgbClr>
              </a:solidFill>
            </a:endParaRPr>
          </a:p>
        </p:txBody>
      </p:sp>
      <p:sp>
        <p:nvSpPr>
          <p:cNvPr id="9" name="Slide Number Placeholder 8"/>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0513863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30327">
                  <a:tint val="75000"/>
                </a:srgbClr>
              </a:solidFill>
            </a:endParaRPr>
          </a:p>
        </p:txBody>
      </p:sp>
      <p:sp>
        <p:nvSpPr>
          <p:cNvPr id="5" name="Slide Number Placeholder 4"/>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1077945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30327">
                  <a:tint val="75000"/>
                </a:srgbClr>
              </a:solidFill>
            </a:endParaRPr>
          </a:p>
        </p:txBody>
      </p:sp>
      <p:sp>
        <p:nvSpPr>
          <p:cNvPr id="4" name="Slide Number Placeholder 3"/>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2015302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3168635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1054789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4738753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3935511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spTree>
    <p:extLst>
      <p:ext uri="{BB962C8B-B14F-4D97-AF65-F5344CB8AC3E}">
        <p14:creationId xmlns:p14="http://schemas.microsoft.com/office/powerpoint/2010/main" val="1984159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276842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0877835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9034661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4138195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5681439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7900711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28255782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t>10/2/2025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dirty="0"/>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dirty="0">
                  <a:solidFill>
                    <a:srgbClr val="3B4A6C"/>
                  </a:solidFill>
                  <a:latin typeface="Palatino Linotype" panose="02040502050505030304" pitchFamily="18" charset="0"/>
                </a:rPr>
                <a:t>Office</a:t>
              </a:r>
              <a:r>
                <a:rPr lang="en-US" sz="1600" b="1" baseline="0" dirty="0">
                  <a:solidFill>
                    <a:srgbClr val="3B4A6C"/>
                  </a:solidFill>
                  <a:latin typeface="Palatino Linotype" panose="02040502050505030304" pitchFamily="18" charset="0"/>
                </a:rPr>
                <a:t> of Lawyers Professional Responsibility</a:t>
              </a:r>
              <a:endParaRPr lang="en-US" sz="1200" b="1" dirty="0">
                <a:solidFill>
                  <a:srgbClr val="3B4A6C"/>
                </a:solidFill>
                <a:latin typeface="Palatino Linotype" panose="02040502050505030304" pitchFamily="18" charset="0"/>
              </a:endParaRPr>
            </a:p>
            <a:p>
              <a:r>
                <a:rPr lang="en-US" sz="1200" b="1" i="1" dirty="0">
                  <a:solidFill>
                    <a:srgbClr val="3B4A6C"/>
                  </a:solidFill>
                  <a:latin typeface="Palatino Linotype" panose="02040502050505030304" pitchFamily="18" charset="0"/>
                </a:rPr>
                <a:t>Protecting the Public</a:t>
              </a:r>
              <a:r>
                <a:rPr lang="en-US" sz="1200" b="1" i="1" baseline="0" dirty="0">
                  <a:solidFill>
                    <a:srgbClr val="3B4A6C"/>
                  </a:solidFill>
                  <a:latin typeface="Palatino Linotype" panose="02040502050505030304" pitchFamily="18" charset="0"/>
                </a:rPr>
                <a:t> · Strengthening the Profession</a:t>
              </a:r>
              <a:endParaRPr lang="en-US" sz="1200" b="1" i="1" dirty="0">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solidFill>
                  <a:srgbClr val="030327">
                    <a:tint val="75000"/>
                  </a:srgbClr>
                </a:solidFill>
              </a:rPr>
              <a:t>10/2/2025</a:t>
            </a:fld>
            <a:endParaRPr lang="en-US" dirty="0">
              <a:solidFill>
                <a:srgbClr val="03032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3032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solidFill>
                  <a:srgbClr val="030327">
                    <a:tint val="75000"/>
                  </a:srgbClr>
                </a:solidFill>
              </a:rPr>
              <a:t>‹#›</a:t>
            </a:fld>
            <a:endParaRPr lang="en-US" dirty="0">
              <a:solidFill>
                <a:srgbClr val="030327">
                  <a:tint val="75000"/>
                </a:srgbClr>
              </a:solidFill>
            </a:endParaRPr>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6168829"/>
            <a:ext cx="2301631" cy="646503"/>
          </a:xfrm>
          <a:prstGeom prst="rect">
            <a:avLst/>
          </a:prstGeom>
        </p:spPr>
      </p:pic>
    </p:spTree>
    <p:extLst>
      <p:ext uri="{BB962C8B-B14F-4D97-AF65-F5344CB8AC3E}">
        <p14:creationId xmlns:p14="http://schemas.microsoft.com/office/powerpoint/2010/main" val="360377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696200" cy="2286000"/>
          </a:xfrm>
        </p:spPr>
        <p:txBody>
          <a:bodyPr>
            <a:normAutofit fontScale="90000"/>
          </a:bodyPr>
          <a:lstStyle/>
          <a:p>
            <a:br>
              <a:rPr lang="en-US" b="1" dirty="0"/>
            </a:br>
            <a:r>
              <a:rPr lang="en-US" b="1" dirty="0"/>
              <a:t>When We Depart </a:t>
            </a:r>
            <a:br>
              <a:rPr lang="en-US" sz="4000" dirty="0"/>
            </a:br>
            <a:r>
              <a:rPr lang="en-US" sz="4000" dirty="0"/>
              <a:t> </a:t>
            </a:r>
            <a:r>
              <a:rPr lang="en-US" sz="3300" b="1" dirty="0"/>
              <a:t>Examining When the OLPR Departs From DEC Recommendations</a:t>
            </a:r>
            <a:br>
              <a:rPr lang="en-US" b="1" dirty="0"/>
            </a:br>
            <a:endParaRPr lang="en-US" sz="4000" dirty="0">
              <a:latin typeface="Palatino Linotype" panose="02040502050505030304" pitchFamily="18" charset="0"/>
            </a:endParaRPr>
          </a:p>
        </p:txBody>
      </p:sp>
      <p:sp>
        <p:nvSpPr>
          <p:cNvPr id="3" name="Subtitle 2"/>
          <p:cNvSpPr>
            <a:spLocks noGrp="1"/>
          </p:cNvSpPr>
          <p:nvPr>
            <p:ph type="subTitle" idx="1"/>
          </p:nvPr>
        </p:nvSpPr>
        <p:spPr>
          <a:xfrm>
            <a:off x="1219200" y="3581401"/>
            <a:ext cx="6400800" cy="1066799"/>
          </a:xfrm>
        </p:spPr>
        <p:txBody>
          <a:bodyPr>
            <a:normAutofit/>
          </a:bodyPr>
          <a:lstStyle/>
          <a:p>
            <a:r>
              <a:rPr lang="en-US" sz="2400" b="1" i="1" dirty="0">
                <a:solidFill>
                  <a:schemeClr val="tx2"/>
                </a:solidFill>
                <a:latin typeface="Palatino Linotype" panose="02040502050505030304" pitchFamily="18" charset="0"/>
              </a:rPr>
              <a:t>Presenter:  Binh Tuong, </a:t>
            </a:r>
          </a:p>
          <a:p>
            <a:r>
              <a:rPr lang="en-US" sz="2400" b="1" i="1" dirty="0">
                <a:solidFill>
                  <a:schemeClr val="tx2"/>
                </a:solidFill>
                <a:latin typeface="Palatino Linotype" panose="02040502050505030304" pitchFamily="18" charset="0"/>
              </a:rPr>
              <a:t>Deputy Director, OLPR </a:t>
            </a:r>
            <a:endParaRPr lang="en-US" sz="2400" i="1" dirty="0">
              <a:solidFill>
                <a:schemeClr val="tx2"/>
              </a:solidFill>
              <a:latin typeface="Palatino Linotype" panose="02040502050505030304" pitchFamily="18" charset="0"/>
            </a:endParaRPr>
          </a:p>
        </p:txBody>
      </p:sp>
    </p:spTree>
    <p:extLst>
      <p:ext uri="{BB962C8B-B14F-4D97-AF65-F5344CB8AC3E}">
        <p14:creationId xmlns:p14="http://schemas.microsoft.com/office/powerpoint/2010/main" val="34879839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Departure Stats Cont.,</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NOTE:  76 of 302 reports received August 2024 to August 2025 are still under investigation.</a:t>
            </a:r>
          </a:p>
          <a:p>
            <a:endParaRPr lang="en-US" dirty="0"/>
          </a:p>
        </p:txBody>
      </p:sp>
    </p:spTree>
    <p:extLst>
      <p:ext uri="{BB962C8B-B14F-4D97-AF65-F5344CB8AC3E}">
        <p14:creationId xmlns:p14="http://schemas.microsoft.com/office/powerpoint/2010/main" val="14842425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Reasons for Departure Include:</a:t>
            </a:r>
            <a:br>
              <a:rPr lang="en-US" dirty="0"/>
            </a:br>
            <a:endParaRPr lang="en-US" dirty="0"/>
          </a:p>
        </p:txBody>
      </p:sp>
      <p:sp>
        <p:nvSpPr>
          <p:cNvPr id="3" name="Content Placeholder 2"/>
          <p:cNvSpPr>
            <a:spLocks noGrp="1"/>
          </p:cNvSpPr>
          <p:nvPr>
            <p:ph idx="1"/>
          </p:nvPr>
        </p:nvSpPr>
        <p:spPr/>
        <p:txBody>
          <a:bodyPr>
            <a:normAutofit lnSpcReduction="10000"/>
          </a:bodyPr>
          <a:lstStyle/>
          <a:p>
            <a:pPr lvl="2">
              <a:buFont typeface="Wingdings" panose="05000000000000000000" pitchFamily="2" charset="2"/>
              <a:buChar char="ü"/>
            </a:pPr>
            <a:r>
              <a:rPr lang="en-US" sz="3200" dirty="0"/>
              <a:t>Some possible violations missed (spotting issues, e.g., retainer </a:t>
            </a:r>
            <a:br>
              <a:rPr lang="en-US" sz="3200" dirty="0"/>
            </a:br>
            <a:r>
              <a:rPr lang="en-US" sz="3200" dirty="0"/>
              <a:t>agreement language clear violation but not part of complaint).</a:t>
            </a:r>
          </a:p>
          <a:p>
            <a:pPr lvl="2">
              <a:buFont typeface="Wingdings" panose="05000000000000000000" pitchFamily="2" charset="2"/>
              <a:buChar char="ü"/>
            </a:pPr>
            <a:r>
              <a:rPr lang="en-US" sz="3200" dirty="0"/>
              <a:t>Complainant never had a chance to respond to the lawyer’s response</a:t>
            </a:r>
            <a:br>
              <a:rPr lang="en-US" sz="3200" dirty="0"/>
            </a:br>
            <a:r>
              <a:rPr lang="en-US" sz="3200" dirty="0"/>
              <a:t>(or was never contacted).</a:t>
            </a:r>
          </a:p>
          <a:p>
            <a:pPr lvl="2">
              <a:buFont typeface="Wingdings" panose="05000000000000000000" pitchFamily="2" charset="2"/>
              <a:buChar char="ü"/>
            </a:pPr>
            <a:r>
              <a:rPr lang="en-US" sz="3200" dirty="0"/>
              <a:t>Assistant Director does not agree with the analysis.</a:t>
            </a:r>
          </a:p>
          <a:p>
            <a:endParaRPr lang="en-US" dirty="0"/>
          </a:p>
        </p:txBody>
      </p:sp>
    </p:spTree>
    <p:extLst>
      <p:ext uri="{BB962C8B-B14F-4D97-AF65-F5344CB8AC3E}">
        <p14:creationId xmlns:p14="http://schemas.microsoft.com/office/powerpoint/2010/main" val="39346953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Departure Include:</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lvl="1">
              <a:buFont typeface="Wingdings" panose="05000000000000000000" pitchFamily="2" charset="2"/>
              <a:buChar char="ü"/>
            </a:pPr>
            <a:r>
              <a:rPr lang="en-US" sz="3500" dirty="0"/>
              <a:t>All allegations of violations have not been addressed or investigated.  </a:t>
            </a:r>
          </a:p>
          <a:p>
            <a:pPr lvl="1">
              <a:buFont typeface="Wingdings" panose="05000000000000000000" pitchFamily="2" charset="2"/>
              <a:buChar char="ü"/>
            </a:pPr>
            <a:r>
              <a:rPr lang="en-US" sz="3500" b="1" dirty="0"/>
              <a:t>Application of rules – want consistent application. </a:t>
            </a:r>
          </a:p>
          <a:p>
            <a:pPr lvl="1">
              <a:buFont typeface="Wingdings" panose="05000000000000000000" pitchFamily="2" charset="2"/>
              <a:buChar char="ü"/>
            </a:pPr>
            <a:r>
              <a:rPr lang="en-US" sz="3500" b="1" dirty="0"/>
              <a:t>Disciplinary history of respondent that Director was aware of, but investigators are not.</a:t>
            </a:r>
          </a:p>
        </p:txBody>
      </p:sp>
    </p:spTree>
    <p:extLst>
      <p:ext uri="{BB962C8B-B14F-4D97-AF65-F5344CB8AC3E}">
        <p14:creationId xmlns:p14="http://schemas.microsoft.com/office/powerpoint/2010/main" val="2536044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Departure Include:</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lvl="1">
              <a:buFont typeface="Wingdings" panose="05000000000000000000" pitchFamily="2" charset="2"/>
              <a:buChar char="ü"/>
            </a:pPr>
            <a:r>
              <a:rPr lang="en-US" sz="3500" dirty="0"/>
              <a:t>New information emerges that changes the disposition.</a:t>
            </a:r>
          </a:p>
          <a:p>
            <a:pPr lvl="1">
              <a:buFont typeface="Wingdings" panose="05000000000000000000" pitchFamily="2" charset="2"/>
              <a:buChar char="ü"/>
            </a:pPr>
            <a:r>
              <a:rPr lang="en-US" sz="3500" dirty="0"/>
              <a:t>Proof of violation not available (complainant stops cooperating or wants to withdraw complaint).</a:t>
            </a:r>
          </a:p>
          <a:p>
            <a:pPr lvl="1">
              <a:buFont typeface="Wingdings" panose="05000000000000000000" pitchFamily="2" charset="2"/>
              <a:buChar char="ü"/>
            </a:pPr>
            <a:r>
              <a:rPr lang="en-US" sz="3500" dirty="0"/>
              <a:t>Other complaints come in, so combined, the discipline might change.</a:t>
            </a:r>
          </a:p>
          <a:p>
            <a:pPr>
              <a:buFont typeface="Wingdings" panose="05000000000000000000" pitchFamily="2" charset="2"/>
              <a:buChar char="ü"/>
            </a:pPr>
            <a:endParaRPr lang="en-US" sz="9600" dirty="0"/>
          </a:p>
          <a:p>
            <a:endParaRPr lang="en-US" dirty="0"/>
          </a:p>
          <a:p>
            <a:endParaRPr lang="en-US" dirty="0"/>
          </a:p>
        </p:txBody>
      </p:sp>
    </p:spTree>
    <p:extLst>
      <p:ext uri="{BB962C8B-B14F-4D97-AF65-F5344CB8AC3E}">
        <p14:creationId xmlns:p14="http://schemas.microsoft.com/office/powerpoint/2010/main" val="16333285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8860412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1:  From Admonition to Dismissal </a:t>
            </a:r>
          </a:p>
        </p:txBody>
      </p:sp>
      <p:sp>
        <p:nvSpPr>
          <p:cNvPr id="3" name="Content Placeholder 2"/>
          <p:cNvSpPr>
            <a:spLocks noGrp="1"/>
          </p:cNvSpPr>
          <p:nvPr>
            <p:ph idx="1"/>
          </p:nvPr>
        </p:nvSpPr>
        <p:spPr/>
        <p:txBody>
          <a:bodyPr>
            <a:normAutofit fontScale="92500"/>
          </a:bodyPr>
          <a:lstStyle/>
          <a:p>
            <a:pPr marL="0" indent="0">
              <a:buNone/>
            </a:pPr>
            <a:r>
              <a:rPr lang="en-US" i="1" dirty="0"/>
              <a:t>The Case of Reply All </a:t>
            </a:r>
          </a:p>
          <a:p>
            <a:pPr lvl="1">
              <a:buFont typeface="Wingdings" panose="05000000000000000000" pitchFamily="2" charset="2"/>
              <a:buChar char="§"/>
            </a:pPr>
            <a:r>
              <a:rPr lang="en-US" dirty="0"/>
              <a:t>Attorney represented a party in dissolution matter.</a:t>
            </a:r>
          </a:p>
          <a:p>
            <a:pPr lvl="1">
              <a:buFont typeface="Wingdings" panose="05000000000000000000" pitchFamily="2" charset="2"/>
              <a:buChar char="§"/>
            </a:pPr>
            <a:r>
              <a:rPr lang="en-US" dirty="0"/>
              <a:t>Opposing counsel sent attorney an email discussing the case, cc’ing her client on the email.</a:t>
            </a:r>
          </a:p>
          <a:p>
            <a:pPr lvl="1">
              <a:buFont typeface="Wingdings" panose="05000000000000000000" pitchFamily="2" charset="2"/>
              <a:buChar char="§"/>
            </a:pPr>
            <a:r>
              <a:rPr lang="en-US" dirty="0"/>
              <a:t>Attorney “replied all” to the email and responded to opposing counsel’s email, this included represented party.      </a:t>
            </a:r>
          </a:p>
          <a:p>
            <a:pPr lvl="1">
              <a:buFont typeface="Wingdings" panose="05000000000000000000" pitchFamily="2" charset="2"/>
              <a:buChar char="§"/>
            </a:pPr>
            <a:r>
              <a:rPr lang="en-US" dirty="0"/>
              <a:t>In doing so, respondent directly contacted a party he knew was represented by counsel.</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1929439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Cont.</a:t>
            </a:r>
          </a:p>
        </p:txBody>
      </p:sp>
      <p:sp>
        <p:nvSpPr>
          <p:cNvPr id="3" name="Content Placeholder 2"/>
          <p:cNvSpPr>
            <a:spLocks noGrp="1"/>
          </p:cNvSpPr>
          <p:nvPr>
            <p:ph idx="1"/>
          </p:nvPr>
        </p:nvSpPr>
        <p:spPr/>
        <p:txBody>
          <a:bodyPr>
            <a:normAutofit fontScale="85000" lnSpcReduction="10000"/>
          </a:bodyPr>
          <a:lstStyle/>
          <a:p>
            <a:pPr marL="0" indent="0">
              <a:buNone/>
            </a:pPr>
            <a:r>
              <a:rPr lang="en-US" i="1" dirty="0"/>
              <a:t>The Case or Reply All</a:t>
            </a:r>
            <a:r>
              <a:rPr lang="en-US" dirty="0"/>
              <a:t>:</a:t>
            </a:r>
          </a:p>
          <a:p>
            <a:r>
              <a:rPr lang="en-US" dirty="0"/>
              <a:t>Opposing counsel reached out and told attorney not to contact client anymore.  Attorney stopped. </a:t>
            </a:r>
          </a:p>
          <a:p>
            <a:r>
              <a:rPr lang="en-US" b="1" dirty="0"/>
              <a:t>DEC recommendation:</a:t>
            </a:r>
            <a:r>
              <a:rPr lang="en-US" dirty="0"/>
              <a:t>  admonition for violation of Rule 4.2, which provides, “In representing a client, a lawyer shall not communicate about the subject of the representation with a person the lawyer knows to be represented by another lawyer in the matter, unless the lawyer has the consent of the other lawyer or is authorized to do so by law or a court order.”</a:t>
            </a:r>
          </a:p>
        </p:txBody>
      </p:sp>
    </p:spTree>
    <p:extLst>
      <p:ext uri="{BB962C8B-B14F-4D97-AF65-F5344CB8AC3E}">
        <p14:creationId xmlns:p14="http://schemas.microsoft.com/office/powerpoint/2010/main" val="991692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AFA2-6ADA-4591-A82A-FC76A6D68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B085C-1AEE-0F1E-A07D-0CFB6AE381AB}"/>
              </a:ext>
            </a:extLst>
          </p:cNvPr>
          <p:cNvSpPr>
            <a:spLocks noGrp="1"/>
          </p:cNvSpPr>
          <p:nvPr>
            <p:ph type="title"/>
          </p:nvPr>
        </p:nvSpPr>
        <p:spPr/>
        <p:txBody>
          <a:bodyPr/>
          <a:lstStyle/>
          <a:p>
            <a:r>
              <a:rPr lang="en-US" dirty="0"/>
              <a:t>Case Study 1, Cont.</a:t>
            </a:r>
          </a:p>
        </p:txBody>
      </p:sp>
      <p:sp>
        <p:nvSpPr>
          <p:cNvPr id="3" name="Content Placeholder 2">
            <a:extLst>
              <a:ext uri="{FF2B5EF4-FFF2-40B4-BE49-F238E27FC236}">
                <a16:creationId xmlns:a16="http://schemas.microsoft.com/office/drawing/2014/main" id="{A233A220-D30C-6559-1070-004267513F72}"/>
              </a:ext>
            </a:extLst>
          </p:cNvPr>
          <p:cNvSpPr>
            <a:spLocks noGrp="1"/>
          </p:cNvSpPr>
          <p:nvPr>
            <p:ph idx="1"/>
          </p:nvPr>
        </p:nvSpPr>
        <p:spPr>
          <a:xfrm>
            <a:off x="457200" y="1295400"/>
            <a:ext cx="8229600" cy="4830763"/>
          </a:xfrm>
        </p:spPr>
        <p:txBody>
          <a:bodyPr>
            <a:normAutofit fontScale="85000" lnSpcReduction="20000"/>
          </a:bodyPr>
          <a:lstStyle/>
          <a:p>
            <a:pPr marL="0" indent="0">
              <a:buNone/>
            </a:pPr>
            <a:r>
              <a:rPr lang="en-US" dirty="0"/>
              <a:t>Director departed because: </a:t>
            </a:r>
          </a:p>
          <a:p>
            <a:r>
              <a:rPr lang="en-US" dirty="0"/>
              <a:t>DEC did not consider ABA Formal Opinion 503</a:t>
            </a:r>
          </a:p>
          <a:p>
            <a:r>
              <a:rPr lang="en-US" dirty="0"/>
              <a:t>When an attorney sends the opposing attorney an email that includes the client, the attorney has impliedly consented to the client receiving a “reply all” communication. </a:t>
            </a:r>
          </a:p>
          <a:p>
            <a:r>
              <a:rPr lang="en-US" dirty="0"/>
              <a:t>If the sending attorney does not want the receiving attorney to include their client in a “reply all” email, the attorney should refrain from copying their client on the electronic communication or should separately and expressly inform the receiving attorney that they do not consent to the “reply all” communication.</a:t>
            </a:r>
          </a:p>
          <a:p>
            <a:endParaRPr lang="en-US" dirty="0"/>
          </a:p>
        </p:txBody>
      </p:sp>
    </p:spTree>
    <p:extLst>
      <p:ext uri="{BB962C8B-B14F-4D97-AF65-F5344CB8AC3E}">
        <p14:creationId xmlns:p14="http://schemas.microsoft.com/office/powerpoint/2010/main" val="35856676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700FF-0974-5CB9-DC63-83D255299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991B2-DD82-6692-34D3-83F5257C3F92}"/>
              </a:ext>
            </a:extLst>
          </p:cNvPr>
          <p:cNvSpPr>
            <a:spLocks noGrp="1"/>
          </p:cNvSpPr>
          <p:nvPr>
            <p:ph type="title"/>
          </p:nvPr>
        </p:nvSpPr>
        <p:spPr/>
        <p:txBody>
          <a:bodyPr/>
          <a:lstStyle/>
          <a:p>
            <a:r>
              <a:rPr lang="en-US" dirty="0"/>
              <a:t>Case Study 1, Cont.</a:t>
            </a:r>
          </a:p>
        </p:txBody>
      </p:sp>
      <p:sp>
        <p:nvSpPr>
          <p:cNvPr id="3" name="Content Placeholder 2">
            <a:extLst>
              <a:ext uri="{FF2B5EF4-FFF2-40B4-BE49-F238E27FC236}">
                <a16:creationId xmlns:a16="http://schemas.microsoft.com/office/drawing/2014/main" id="{26594C33-A998-726A-E82D-3047959B4B22}"/>
              </a:ext>
            </a:extLst>
          </p:cNvPr>
          <p:cNvSpPr>
            <a:spLocks noGrp="1"/>
          </p:cNvSpPr>
          <p:nvPr>
            <p:ph idx="1"/>
          </p:nvPr>
        </p:nvSpPr>
        <p:spPr>
          <a:xfrm>
            <a:off x="457200" y="1295400"/>
            <a:ext cx="8229600" cy="4830763"/>
          </a:xfrm>
        </p:spPr>
        <p:txBody>
          <a:bodyPr>
            <a:normAutofit fontScale="92500" lnSpcReduction="20000"/>
          </a:bodyPr>
          <a:lstStyle/>
          <a:p>
            <a:pPr marL="0" indent="0">
              <a:buNone/>
            </a:pPr>
            <a:r>
              <a:rPr lang="en-US" dirty="0"/>
              <a:t>Director departed because: </a:t>
            </a:r>
          </a:p>
          <a:p>
            <a:r>
              <a:rPr lang="en-US" dirty="0"/>
              <a:t>If attorney kept on “replying all” the while knowing the opposing lawyer was not consenting to the contact, would be different. But he stopped when told. </a:t>
            </a:r>
          </a:p>
          <a:p>
            <a:r>
              <a:rPr lang="en-US" dirty="0"/>
              <a:t>The attorney was not nicest to the opposing side in communications so could be a factor. </a:t>
            </a:r>
          </a:p>
          <a:p>
            <a:r>
              <a:rPr lang="en-US" dirty="0"/>
              <a:t>It USED to be that “reply all” was a violation of 4.2, but with new ABA opinion addressing the changes in how we communicate, it’s flipped the other way. </a:t>
            </a:r>
          </a:p>
        </p:txBody>
      </p:sp>
    </p:spTree>
    <p:extLst>
      <p:ext uri="{BB962C8B-B14F-4D97-AF65-F5344CB8AC3E}">
        <p14:creationId xmlns:p14="http://schemas.microsoft.com/office/powerpoint/2010/main" val="10054885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Cont.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124200"/>
            <a:ext cx="3810000" cy="2667000"/>
          </a:xfrm>
        </p:spPr>
      </p:pic>
      <p:sp>
        <p:nvSpPr>
          <p:cNvPr id="5" name="Rectangle 4"/>
          <p:cNvSpPr/>
          <p:nvPr/>
        </p:nvSpPr>
        <p:spPr>
          <a:xfrm>
            <a:off x="1295400" y="1600201"/>
            <a:ext cx="6553200" cy="1169551"/>
          </a:xfrm>
          <a:prstGeom prst="rect">
            <a:avLst/>
          </a:prstGeom>
        </p:spPr>
        <p:txBody>
          <a:bodyPr wrap="square">
            <a:spAutoFit/>
          </a:bodyPr>
          <a:lstStyle/>
          <a:p>
            <a:pPr algn="ctr"/>
            <a:r>
              <a:rPr lang="en-US" sz="3500" dirty="0">
                <a:latin typeface="Palatino Linotype" panose="02040502050505030304" pitchFamily="18" charset="0"/>
              </a:rPr>
              <a:t>QUESTIONS about Case Study 1 before we move on?</a:t>
            </a:r>
          </a:p>
        </p:txBody>
      </p:sp>
    </p:spTree>
    <p:extLst>
      <p:ext uri="{BB962C8B-B14F-4D97-AF65-F5344CB8AC3E}">
        <p14:creationId xmlns:p14="http://schemas.microsoft.com/office/powerpoint/2010/main" val="38269252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OPTIONS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057400"/>
            <a:ext cx="3810000" cy="2857500"/>
          </a:xfrm>
        </p:spPr>
      </p:pic>
    </p:spTree>
    <p:extLst>
      <p:ext uri="{BB962C8B-B14F-4D97-AF65-F5344CB8AC3E}">
        <p14:creationId xmlns:p14="http://schemas.microsoft.com/office/powerpoint/2010/main" val="19702210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DNW to ADM</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The Case of Sympathetic Lawyer: </a:t>
            </a:r>
          </a:p>
          <a:p>
            <a:pPr lvl="1"/>
            <a:r>
              <a:rPr lang="en-US" sz="3200" dirty="0"/>
              <a:t>Complaint:  Self-report (because court told him to).</a:t>
            </a:r>
          </a:p>
          <a:p>
            <a:pPr lvl="1"/>
            <a:r>
              <a:rPr lang="en-US" sz="3200" dirty="0"/>
              <a:t>Client retained lawyer to represent him in a bankruptcy matter.</a:t>
            </a:r>
          </a:p>
          <a:p>
            <a:pPr lvl="1"/>
            <a:r>
              <a:rPr lang="en-US" sz="3200" dirty="0"/>
              <a:t>Client had filed 3 other bankruptcies, and lawyer was hired to file another one in June.</a:t>
            </a:r>
          </a:p>
          <a:p>
            <a:pPr lvl="1"/>
            <a:r>
              <a:rPr lang="en-US" sz="3200" dirty="0"/>
              <a:t>In July, lawyer suffered a fall that resulted in hospital stay.   </a:t>
            </a:r>
          </a:p>
          <a:p>
            <a:pPr lvl="1"/>
            <a:endParaRPr lang="en-US" sz="3200" dirty="0"/>
          </a:p>
        </p:txBody>
      </p:sp>
    </p:spTree>
    <p:extLst>
      <p:ext uri="{BB962C8B-B14F-4D97-AF65-F5344CB8AC3E}">
        <p14:creationId xmlns:p14="http://schemas.microsoft.com/office/powerpoint/2010/main" val="20257239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EE03-CB6C-8E8E-95C4-40B846E1F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26E7B-0CCC-471C-0433-467E68B9D26A}"/>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C9A00BCF-4DFD-614C-6D0A-CBC7A2529B49}"/>
              </a:ext>
            </a:extLst>
          </p:cNvPr>
          <p:cNvSpPr>
            <a:spLocks noGrp="1"/>
          </p:cNvSpPr>
          <p:nvPr>
            <p:ph idx="1"/>
          </p:nvPr>
        </p:nvSpPr>
        <p:spPr>
          <a:xfrm>
            <a:off x="457200" y="1295400"/>
            <a:ext cx="8229600" cy="4830763"/>
          </a:xfrm>
        </p:spPr>
        <p:txBody>
          <a:bodyPr>
            <a:normAutofit/>
          </a:bodyPr>
          <a:lstStyle/>
          <a:p>
            <a:r>
              <a:rPr lang="en-US" i="1" dirty="0"/>
              <a:t>The Case of Sympathetic Lawyer: </a:t>
            </a:r>
          </a:p>
          <a:p>
            <a:pPr lvl="1"/>
            <a:r>
              <a:rPr lang="en-US" sz="3200" dirty="0"/>
              <a:t>In August, the bankruptcy trustee files a motion to dismiss and requested the client to be banned from filing any bankruptcies for two years. </a:t>
            </a:r>
          </a:p>
          <a:p>
            <a:pPr lvl="1"/>
            <a:r>
              <a:rPr lang="en-US" sz="3200" dirty="0"/>
              <a:t>In October, the court granted the order. </a:t>
            </a:r>
          </a:p>
          <a:p>
            <a:pPr lvl="1"/>
            <a:r>
              <a:rPr lang="en-US" sz="3200" dirty="0"/>
              <a:t>Lawyer did not read the order. </a:t>
            </a:r>
          </a:p>
          <a:p>
            <a:pPr lvl="1"/>
            <a:endParaRPr lang="en-US" sz="3200" dirty="0"/>
          </a:p>
        </p:txBody>
      </p:sp>
    </p:spTree>
    <p:extLst>
      <p:ext uri="{BB962C8B-B14F-4D97-AF65-F5344CB8AC3E}">
        <p14:creationId xmlns:p14="http://schemas.microsoft.com/office/powerpoint/2010/main" val="926764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5EED9-F139-A04E-9995-E2805BF3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96824-72EC-273F-9956-68D16C8D6EBF}"/>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0EC06AEC-1A5F-94DE-2806-BA465BC43A03}"/>
              </a:ext>
            </a:extLst>
          </p:cNvPr>
          <p:cNvSpPr>
            <a:spLocks noGrp="1"/>
          </p:cNvSpPr>
          <p:nvPr>
            <p:ph idx="1"/>
          </p:nvPr>
        </p:nvSpPr>
        <p:spPr>
          <a:xfrm>
            <a:off x="457200" y="1417638"/>
            <a:ext cx="8229600" cy="4708525"/>
          </a:xfrm>
        </p:spPr>
        <p:txBody>
          <a:bodyPr>
            <a:normAutofit/>
          </a:bodyPr>
          <a:lstStyle/>
          <a:p>
            <a:r>
              <a:rPr lang="en-US" i="1" dirty="0"/>
              <a:t>The Case of Sympathetic Lawyer: </a:t>
            </a:r>
          </a:p>
          <a:p>
            <a:pPr lvl="1"/>
            <a:r>
              <a:rPr lang="en-US" sz="3200" dirty="0"/>
              <a:t>Months later (in Jan.), client calls lawyer and asks him for advice on an impending foreclosure.</a:t>
            </a:r>
          </a:p>
          <a:p>
            <a:pPr lvl="1"/>
            <a:r>
              <a:rPr lang="en-US" sz="3200" dirty="0"/>
              <a:t>A miscommunication occurred during this phone call.  Client came away from the conversation believing that he could file a new case, despite being banned from doing so.</a:t>
            </a:r>
          </a:p>
        </p:txBody>
      </p:sp>
    </p:spTree>
    <p:extLst>
      <p:ext uri="{BB962C8B-B14F-4D97-AF65-F5344CB8AC3E}">
        <p14:creationId xmlns:p14="http://schemas.microsoft.com/office/powerpoint/2010/main" val="38052372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F941-92E2-4D59-F421-643F6EB47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6E6D6-B399-35ED-2DE1-FF6E4C525A49}"/>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CCB37DEB-0F9C-CCB3-2928-45E55140F181}"/>
              </a:ext>
            </a:extLst>
          </p:cNvPr>
          <p:cNvSpPr>
            <a:spLocks noGrp="1"/>
          </p:cNvSpPr>
          <p:nvPr>
            <p:ph idx="1"/>
          </p:nvPr>
        </p:nvSpPr>
        <p:spPr/>
        <p:txBody>
          <a:bodyPr>
            <a:normAutofit fontScale="92500" lnSpcReduction="10000"/>
          </a:bodyPr>
          <a:lstStyle/>
          <a:p>
            <a:r>
              <a:rPr lang="en-US" i="1" dirty="0"/>
              <a:t>The Case of Sympathetic Lawyer: </a:t>
            </a:r>
          </a:p>
          <a:p>
            <a:pPr lvl="1"/>
            <a:r>
              <a:rPr lang="en-US" sz="3200" dirty="0"/>
              <a:t>Lawyer next filed the pleadings to open a new bankruptcy case, despite the court’s ban.  Did this without looking at the file so he did not see the order.</a:t>
            </a:r>
          </a:p>
          <a:p>
            <a:pPr lvl="1"/>
            <a:r>
              <a:rPr lang="en-US" sz="3200" dirty="0"/>
              <a:t>Because client was banned from filing any new cases for two years, the bankruptcy court dismissed the case and issued an order to show cause why lawyer and client should not be subject to sanctions. </a:t>
            </a:r>
          </a:p>
        </p:txBody>
      </p:sp>
    </p:spTree>
    <p:extLst>
      <p:ext uri="{BB962C8B-B14F-4D97-AF65-F5344CB8AC3E}">
        <p14:creationId xmlns:p14="http://schemas.microsoft.com/office/powerpoint/2010/main" val="26113428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EDFF-30B4-E7FB-1AA3-A86A02EAB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81118-F773-C64A-B5B9-62752465B62F}"/>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AD59AC95-346A-B034-D332-69F5D8A4F260}"/>
              </a:ext>
            </a:extLst>
          </p:cNvPr>
          <p:cNvSpPr>
            <a:spLocks noGrp="1"/>
          </p:cNvSpPr>
          <p:nvPr>
            <p:ph idx="1"/>
          </p:nvPr>
        </p:nvSpPr>
        <p:spPr/>
        <p:txBody>
          <a:bodyPr>
            <a:normAutofit/>
          </a:bodyPr>
          <a:lstStyle/>
          <a:p>
            <a:r>
              <a:rPr lang="en-US" dirty="0"/>
              <a:t>The DEC recommended a DNW. </a:t>
            </a:r>
          </a:p>
          <a:p>
            <a:pPr lvl="1"/>
            <a:r>
              <a:rPr lang="en-US" dirty="0"/>
              <a:t>The DEC analyzed the misconduct under Rule 1.3, MRPC, which is the rule related to diligence but did not think lawyer’s lack of diligence was the problem, but because of injury and hospital stay.  </a:t>
            </a:r>
          </a:p>
          <a:p>
            <a:pPr lvl="1"/>
            <a:r>
              <a:rPr lang="en-US" dirty="0"/>
              <a:t>Was sympathetic because lawyer had a fall that caused the head injury and hospitalization.  </a:t>
            </a:r>
          </a:p>
        </p:txBody>
      </p:sp>
    </p:spTree>
    <p:extLst>
      <p:ext uri="{BB962C8B-B14F-4D97-AF65-F5344CB8AC3E}">
        <p14:creationId xmlns:p14="http://schemas.microsoft.com/office/powerpoint/2010/main" val="27974835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6A734-2792-7547-C1F9-E7098F45E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17AF1-A194-A5DE-EA37-B235FE2C7439}"/>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8513531A-FD9D-2FD8-818B-2749B67D24B1}"/>
              </a:ext>
            </a:extLst>
          </p:cNvPr>
          <p:cNvSpPr>
            <a:spLocks noGrp="1"/>
          </p:cNvSpPr>
          <p:nvPr>
            <p:ph idx="1"/>
          </p:nvPr>
        </p:nvSpPr>
        <p:spPr/>
        <p:txBody>
          <a:bodyPr>
            <a:normAutofit/>
          </a:bodyPr>
          <a:lstStyle/>
          <a:p>
            <a:r>
              <a:rPr lang="en-US" dirty="0"/>
              <a:t>The Director departed because: </a:t>
            </a:r>
          </a:p>
          <a:p>
            <a:pPr lvl="1"/>
            <a:r>
              <a:rPr lang="en-US" dirty="0"/>
              <a:t>The Director acknowledged that lawyer had a fall and was hospitalized, and that might excuse him if the order came around the time of the fall. </a:t>
            </a:r>
          </a:p>
          <a:p>
            <a:pPr lvl="1"/>
            <a:r>
              <a:rPr lang="en-US" dirty="0"/>
              <a:t>The Director excused him of the failure to provide a copy of the trustee’s motion to dismiss and ban to the client and explain it was because he was hospitalized at the time.  </a:t>
            </a:r>
          </a:p>
        </p:txBody>
      </p:sp>
    </p:spTree>
    <p:extLst>
      <p:ext uri="{BB962C8B-B14F-4D97-AF65-F5344CB8AC3E}">
        <p14:creationId xmlns:p14="http://schemas.microsoft.com/office/powerpoint/2010/main" val="22565720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F0E5-1B07-F7E2-DEEB-AD4C425A3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5BD6A-A757-11CA-8E8A-EEF094855EE3}"/>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6B5C44A4-3289-882B-1D91-364EC216E7B7}"/>
              </a:ext>
            </a:extLst>
          </p:cNvPr>
          <p:cNvSpPr>
            <a:spLocks noGrp="1"/>
          </p:cNvSpPr>
          <p:nvPr>
            <p:ph idx="1"/>
          </p:nvPr>
        </p:nvSpPr>
        <p:spPr/>
        <p:txBody>
          <a:bodyPr>
            <a:normAutofit/>
          </a:bodyPr>
          <a:lstStyle/>
          <a:p>
            <a:r>
              <a:rPr lang="en-US" dirty="0"/>
              <a:t>The Director departed because: </a:t>
            </a:r>
          </a:p>
          <a:p>
            <a:pPr marL="0" indent="0">
              <a:buNone/>
            </a:pPr>
            <a:r>
              <a:rPr lang="en-US" dirty="0"/>
              <a:t>BUT…</a:t>
            </a:r>
          </a:p>
          <a:p>
            <a:pPr lvl="1"/>
            <a:r>
              <a:rPr lang="en-US" dirty="0"/>
              <a:t>His fall occurred in July and the Order banning client came months later in October. Lawyer was well enough to return to work by then. </a:t>
            </a:r>
          </a:p>
          <a:p>
            <a:pPr lvl="1"/>
            <a:r>
              <a:rPr lang="en-US" dirty="0"/>
              <a:t>He did not think to review his file and the court order before he filed the last pleading. </a:t>
            </a:r>
          </a:p>
        </p:txBody>
      </p:sp>
    </p:spTree>
    <p:extLst>
      <p:ext uri="{BB962C8B-B14F-4D97-AF65-F5344CB8AC3E}">
        <p14:creationId xmlns:p14="http://schemas.microsoft.com/office/powerpoint/2010/main" val="40720936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783D-41BE-4ECE-27A7-5F498D322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7DBE5-5A7E-8C9D-5838-9B1D78F85B6C}"/>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D9F6A53A-96A9-A125-8DB9-C155EFF8134E}"/>
              </a:ext>
            </a:extLst>
          </p:cNvPr>
          <p:cNvSpPr>
            <a:spLocks noGrp="1"/>
          </p:cNvSpPr>
          <p:nvPr>
            <p:ph idx="1"/>
          </p:nvPr>
        </p:nvSpPr>
        <p:spPr/>
        <p:txBody>
          <a:bodyPr>
            <a:normAutofit lnSpcReduction="10000"/>
          </a:bodyPr>
          <a:lstStyle/>
          <a:p>
            <a:r>
              <a:rPr lang="en-US" dirty="0"/>
              <a:t>Lessons learned: </a:t>
            </a:r>
          </a:p>
          <a:p>
            <a:pPr lvl="1"/>
            <a:r>
              <a:rPr lang="en-US" dirty="0"/>
              <a:t>We acknowledged the accident, but asked about what he did afterwards: </a:t>
            </a:r>
          </a:p>
          <a:p>
            <a:pPr lvl="2"/>
            <a:r>
              <a:rPr lang="en-US" dirty="0"/>
              <a:t>Did he have a process to ensure client matters handled while he was out? </a:t>
            </a:r>
          </a:p>
          <a:p>
            <a:pPr lvl="2"/>
            <a:r>
              <a:rPr lang="en-US" dirty="0"/>
              <a:t>Why didn’t he review the file when advising client when so much time had elapsed, and he knew he had an event that would cause him to not remember the case?</a:t>
            </a:r>
          </a:p>
          <a:p>
            <a:pPr lvl="2"/>
            <a:r>
              <a:rPr lang="en-US" dirty="0"/>
              <a:t>Why didn’t he review file before filing the last motion to reopen? </a:t>
            </a:r>
          </a:p>
        </p:txBody>
      </p:sp>
    </p:spTree>
    <p:extLst>
      <p:ext uri="{BB962C8B-B14F-4D97-AF65-F5344CB8AC3E}">
        <p14:creationId xmlns:p14="http://schemas.microsoft.com/office/powerpoint/2010/main" val="14596332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C3BEF-0CF8-D0FB-29F3-76015C7E5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74A4B-C529-CDE9-6330-9F00BAB23706}"/>
              </a:ext>
            </a:extLst>
          </p:cNvPr>
          <p:cNvSpPr>
            <a:spLocks noGrp="1"/>
          </p:cNvSpPr>
          <p:nvPr>
            <p:ph type="title"/>
          </p:nvPr>
        </p:nvSpPr>
        <p:spPr>
          <a:xfrm>
            <a:off x="457200" y="274638"/>
            <a:ext cx="8229600" cy="1020762"/>
          </a:xfrm>
        </p:spPr>
        <p:txBody>
          <a:bodyPr/>
          <a:lstStyle/>
          <a:p>
            <a:r>
              <a:rPr lang="en-US" dirty="0"/>
              <a:t>Case Study 2</a:t>
            </a:r>
          </a:p>
        </p:txBody>
      </p:sp>
      <p:sp>
        <p:nvSpPr>
          <p:cNvPr id="3" name="Content Placeholder 2">
            <a:extLst>
              <a:ext uri="{FF2B5EF4-FFF2-40B4-BE49-F238E27FC236}">
                <a16:creationId xmlns:a16="http://schemas.microsoft.com/office/drawing/2014/main" id="{E5695018-F3BC-B374-312A-589B398B74DB}"/>
              </a:ext>
            </a:extLst>
          </p:cNvPr>
          <p:cNvSpPr>
            <a:spLocks noGrp="1"/>
          </p:cNvSpPr>
          <p:nvPr>
            <p:ph idx="1"/>
          </p:nvPr>
        </p:nvSpPr>
        <p:spPr>
          <a:xfrm>
            <a:off x="457200" y="1295400"/>
            <a:ext cx="8229600" cy="4830763"/>
          </a:xfrm>
        </p:spPr>
        <p:txBody>
          <a:bodyPr>
            <a:normAutofit fontScale="92500"/>
          </a:bodyPr>
          <a:lstStyle/>
          <a:p>
            <a:r>
              <a:rPr lang="en-US" dirty="0"/>
              <a:t>Lessons learned: </a:t>
            </a:r>
          </a:p>
          <a:p>
            <a:pPr lvl="1"/>
            <a:r>
              <a:rPr lang="en-US" dirty="0"/>
              <a:t>Analyzed the Rule under 1.1 (competence) vs. 1.3 (diligence)  </a:t>
            </a:r>
          </a:p>
          <a:p>
            <a:pPr lvl="1"/>
            <a:r>
              <a:rPr lang="en-US" dirty="0"/>
              <a:t>1.1, MRPC, provides, “A lawyer shall provide competent representation to a client.  Competent representation requires the legal knowledge, skill, thoroughness, and preparation reasonably necessary for the representation. </a:t>
            </a:r>
          </a:p>
          <a:p>
            <a:pPr lvl="1"/>
            <a:r>
              <a:rPr lang="en-US" dirty="0"/>
              <a:t>1.3, MRPC, provides, “A lawyer shall act with reasonable diligence and promptness in representing a client.”</a:t>
            </a:r>
          </a:p>
        </p:txBody>
      </p:sp>
    </p:spTree>
    <p:extLst>
      <p:ext uri="{BB962C8B-B14F-4D97-AF65-F5344CB8AC3E}">
        <p14:creationId xmlns:p14="http://schemas.microsoft.com/office/powerpoint/2010/main" val="13650756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AA4DB-CA5B-6A6D-BD6A-BFD62ED1C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84FED-A399-C5B3-E531-E60BFCBF558B}"/>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DFCADFCA-4519-E273-8DC2-37AA08CA2FA1}"/>
              </a:ext>
            </a:extLst>
          </p:cNvPr>
          <p:cNvSpPr>
            <a:spLocks noGrp="1"/>
          </p:cNvSpPr>
          <p:nvPr>
            <p:ph idx="1"/>
          </p:nvPr>
        </p:nvSpPr>
        <p:spPr>
          <a:xfrm>
            <a:off x="457200" y="1417638"/>
            <a:ext cx="8229600" cy="4708525"/>
          </a:xfrm>
        </p:spPr>
        <p:txBody>
          <a:bodyPr>
            <a:normAutofit lnSpcReduction="10000"/>
          </a:bodyPr>
          <a:lstStyle/>
          <a:p>
            <a:r>
              <a:rPr lang="en-US" dirty="0"/>
              <a:t>Lessons learned:</a:t>
            </a:r>
          </a:p>
          <a:p>
            <a:pPr lvl="1"/>
            <a:r>
              <a:rPr lang="en-US" dirty="0"/>
              <a:t>Why 1.1 vs. 1.3? </a:t>
            </a:r>
          </a:p>
          <a:p>
            <a:pPr lvl="2"/>
            <a:r>
              <a:rPr lang="en-US" dirty="0"/>
              <a:t>1.1 and 1.3 are very often confused. </a:t>
            </a:r>
          </a:p>
          <a:p>
            <a:pPr lvl="2"/>
            <a:r>
              <a:rPr lang="en-US" dirty="0"/>
              <a:t>It was not that he was not timely, prompt or missed any deadlines, or was too busy to do something or didn’t give himself enough time. </a:t>
            </a:r>
          </a:p>
          <a:p>
            <a:pPr lvl="2"/>
            <a:r>
              <a:rPr lang="en-US" dirty="0"/>
              <a:t>He lacked thoroughness and preparedness in the representation to allow himself the requisite skill and knowledge to get it right.  Thoroughness required him to review the file and read the order to ensure he was permitted to file to re-open the bankruptcy. </a:t>
            </a:r>
          </a:p>
        </p:txBody>
      </p:sp>
    </p:spTree>
    <p:extLst>
      <p:ext uri="{BB962C8B-B14F-4D97-AF65-F5344CB8AC3E}">
        <p14:creationId xmlns:p14="http://schemas.microsoft.com/office/powerpoint/2010/main" val="18834875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lstStyle/>
          <a:p>
            <a:r>
              <a:rPr lang="en-US" dirty="0">
                <a:solidFill>
                  <a:schemeClr val="tx2"/>
                </a:solidFill>
              </a:rPr>
              <a:t>DEC Options</a:t>
            </a:r>
            <a:endParaRPr lang="en-US" dirty="0">
              <a:solidFill>
                <a:schemeClr val="tx2"/>
              </a:solidFill>
              <a:latin typeface="Palatino Linotype" panose="02040502050505030304" pitchFamily="18" charset="0"/>
            </a:endParaRPr>
          </a:p>
        </p:txBody>
      </p:sp>
      <p:sp>
        <p:nvSpPr>
          <p:cNvPr id="5" name="Content Placeholder 4"/>
          <p:cNvSpPr>
            <a:spLocks noGrp="1"/>
          </p:cNvSpPr>
          <p:nvPr>
            <p:ph idx="1"/>
          </p:nvPr>
        </p:nvSpPr>
        <p:spPr>
          <a:xfrm>
            <a:off x="457200" y="1371600"/>
            <a:ext cx="8229600" cy="4754563"/>
          </a:xfrm>
        </p:spPr>
        <p:txBody>
          <a:bodyPr>
            <a:normAutofit/>
          </a:bodyPr>
          <a:lstStyle/>
          <a:p>
            <a:r>
              <a:rPr lang="en-US" dirty="0"/>
              <a:t>Discipline Not Warranted (DNW) </a:t>
            </a:r>
          </a:p>
          <a:p>
            <a:pPr lvl="1">
              <a:buFont typeface="Wingdings" panose="05000000000000000000" pitchFamily="2" charset="2"/>
              <a:buChar char="Ø"/>
            </a:pPr>
            <a:r>
              <a:rPr lang="en-US" sz="3200" dirty="0"/>
              <a:t>Insufficient clear and convincing evidence of a rule violation.</a:t>
            </a:r>
          </a:p>
          <a:p>
            <a:r>
              <a:rPr lang="en-US" dirty="0"/>
              <a:t>Private Admonition</a:t>
            </a:r>
          </a:p>
          <a:p>
            <a:pPr lvl="1">
              <a:buFont typeface="Wingdings" panose="05000000000000000000" pitchFamily="2" charset="2"/>
              <a:buChar char="Ø"/>
            </a:pPr>
            <a:r>
              <a:rPr lang="en-US" sz="3200" dirty="0"/>
              <a:t>Rule violation has been established by clear and convincing evidence, but the violation is “isolated and non-serious.”</a:t>
            </a:r>
          </a:p>
          <a:p>
            <a:pPr marL="0" indent="0">
              <a:buNone/>
            </a:pPr>
            <a:endParaRPr lang="en-US" dirty="0"/>
          </a:p>
        </p:txBody>
      </p:sp>
    </p:spTree>
    <p:extLst>
      <p:ext uri="{BB962C8B-B14F-4D97-AF65-F5344CB8AC3E}">
        <p14:creationId xmlns:p14="http://schemas.microsoft.com/office/powerpoint/2010/main" val="34209802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A86D5-2B11-6A79-576D-F53F1219D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4CE78-E284-A675-03FF-E3E73B085227}"/>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FD6FA28F-E97A-A9BB-1A6A-B97AFF5BB075}"/>
              </a:ext>
            </a:extLst>
          </p:cNvPr>
          <p:cNvSpPr>
            <a:spLocks noGrp="1"/>
          </p:cNvSpPr>
          <p:nvPr>
            <p:ph idx="1"/>
          </p:nvPr>
        </p:nvSpPr>
        <p:spPr>
          <a:xfrm>
            <a:off x="457200" y="1417638"/>
            <a:ext cx="8229600" cy="4708525"/>
          </a:xfrm>
        </p:spPr>
        <p:txBody>
          <a:bodyPr>
            <a:normAutofit fontScale="92500" lnSpcReduction="10000"/>
          </a:bodyPr>
          <a:lstStyle/>
          <a:p>
            <a:r>
              <a:rPr lang="en-US" dirty="0"/>
              <a:t>Lessons learned:</a:t>
            </a:r>
          </a:p>
          <a:p>
            <a:pPr lvl="1"/>
            <a:r>
              <a:rPr lang="en-US" dirty="0"/>
              <a:t>Lawyers do not like to be told their representation was not competent. </a:t>
            </a:r>
          </a:p>
          <a:p>
            <a:pPr lvl="1"/>
            <a:r>
              <a:rPr lang="en-US" dirty="0"/>
              <a:t>But if you look at the rule, it’s not about being smart or capable but about doing the things to make you competent for the representation. </a:t>
            </a:r>
          </a:p>
          <a:p>
            <a:pPr lvl="2"/>
            <a:r>
              <a:rPr lang="en-US" dirty="0"/>
              <a:t>He needed to read the file to properly represent his client, and he didn’t.</a:t>
            </a:r>
          </a:p>
          <a:p>
            <a:pPr lvl="2"/>
            <a:r>
              <a:rPr lang="en-US" dirty="0"/>
              <a:t>Sometimes doing what is necessary to provide competent representation means research, reviewing obvious things, staying up to date on the law in your practice.  </a:t>
            </a:r>
          </a:p>
        </p:txBody>
      </p:sp>
    </p:spTree>
    <p:extLst>
      <p:ext uri="{BB962C8B-B14F-4D97-AF65-F5344CB8AC3E}">
        <p14:creationId xmlns:p14="http://schemas.microsoft.com/office/powerpoint/2010/main" val="37064455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3604-59A5-515D-9F72-38A930FE3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DC610-D9E7-F722-F4E2-4804A1B6AC9C}"/>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CF07B357-AC6F-9230-A9D7-1EF023D913F0}"/>
              </a:ext>
            </a:extLst>
          </p:cNvPr>
          <p:cNvSpPr>
            <a:spLocks noGrp="1"/>
          </p:cNvSpPr>
          <p:nvPr>
            <p:ph idx="1"/>
          </p:nvPr>
        </p:nvSpPr>
        <p:spPr>
          <a:xfrm>
            <a:off x="457200" y="1417638"/>
            <a:ext cx="8229600" cy="4708525"/>
          </a:xfrm>
        </p:spPr>
        <p:txBody>
          <a:bodyPr>
            <a:normAutofit/>
          </a:bodyPr>
          <a:lstStyle/>
          <a:p>
            <a:r>
              <a:rPr lang="en-US" dirty="0"/>
              <a:t>Lessons learned:</a:t>
            </a:r>
          </a:p>
          <a:p>
            <a:pPr lvl="1"/>
            <a:r>
              <a:rPr lang="en-US" dirty="0"/>
              <a:t>Rule 1.1, MRPC</a:t>
            </a:r>
          </a:p>
          <a:p>
            <a:pPr lvl="2"/>
            <a:r>
              <a:rPr lang="en-US" dirty="0"/>
              <a:t>Ask: If the lawyer just did the basic steps that a reasonable attorney would do, would they have gotten it right?  Law is clear if you just looked it up. </a:t>
            </a:r>
          </a:p>
          <a:p>
            <a:pPr lvl="2"/>
            <a:r>
              <a:rPr lang="en-US" dirty="0"/>
              <a:t>Is the knowledge and skill required so fundamental that we expect an attorney to know it?  Litigation attorneys knowing proper service. </a:t>
            </a:r>
          </a:p>
          <a:p>
            <a:pPr lvl="2"/>
            <a:r>
              <a:rPr lang="en-US" dirty="0"/>
              <a:t>Issue so widely known that expected to know. AI is hot topic now. </a:t>
            </a:r>
          </a:p>
        </p:txBody>
      </p:sp>
    </p:spTree>
    <p:extLst>
      <p:ext uri="{BB962C8B-B14F-4D97-AF65-F5344CB8AC3E}">
        <p14:creationId xmlns:p14="http://schemas.microsoft.com/office/powerpoint/2010/main" val="7359032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EE245-19A0-30CB-6D07-9C1EED926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72290-CE0C-057E-7505-566B66DE6043}"/>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A7715306-E3CF-B322-2ADB-0EEBA7042574}"/>
              </a:ext>
            </a:extLst>
          </p:cNvPr>
          <p:cNvSpPr>
            <a:spLocks noGrp="1"/>
          </p:cNvSpPr>
          <p:nvPr>
            <p:ph idx="1"/>
          </p:nvPr>
        </p:nvSpPr>
        <p:spPr>
          <a:xfrm>
            <a:off x="457200" y="1417638"/>
            <a:ext cx="8229600" cy="4708525"/>
          </a:xfrm>
        </p:spPr>
        <p:txBody>
          <a:bodyPr>
            <a:normAutofit/>
          </a:bodyPr>
          <a:lstStyle/>
          <a:p>
            <a:r>
              <a:rPr lang="en-US" dirty="0"/>
              <a:t>Lessons learned:  Rule 1.1, MRPC</a:t>
            </a:r>
          </a:p>
          <a:p>
            <a:pPr lvl="1"/>
            <a:r>
              <a:rPr lang="en-US" dirty="0"/>
              <a:t>Difference between competence and judgment. </a:t>
            </a:r>
          </a:p>
          <a:p>
            <a:pPr lvl="2"/>
            <a:r>
              <a:rPr lang="en-US" dirty="0"/>
              <a:t>Some legal issues are very fundamental and well settled.  Some are not, so look at that to help you. </a:t>
            </a:r>
          </a:p>
          <a:p>
            <a:pPr lvl="2"/>
            <a:r>
              <a:rPr lang="en-US" dirty="0"/>
              <a:t>If there are various ways to get to legal conclusion? Getting it wrong is not lack of competence. </a:t>
            </a:r>
          </a:p>
          <a:p>
            <a:pPr lvl="3"/>
            <a:r>
              <a:rPr lang="en-US" dirty="0"/>
              <a:t>I do ask – what did you do to get to that legal conclusion. </a:t>
            </a:r>
          </a:p>
          <a:p>
            <a:pPr lvl="3"/>
            <a:r>
              <a:rPr lang="en-US" dirty="0"/>
              <a:t>If they did a lot of research and came to the wrong conclusion it’s not really lack of competence. </a:t>
            </a:r>
          </a:p>
        </p:txBody>
      </p:sp>
    </p:spTree>
    <p:extLst>
      <p:ext uri="{BB962C8B-B14F-4D97-AF65-F5344CB8AC3E}">
        <p14:creationId xmlns:p14="http://schemas.microsoft.com/office/powerpoint/2010/main" val="24406727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8B90-AFCA-4ADB-3917-96105891A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830FA-5BFF-91A3-D241-3A32E158E010}"/>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EC315FB6-BCEE-5045-C665-D3E4B9B274B0}"/>
              </a:ext>
            </a:extLst>
          </p:cNvPr>
          <p:cNvSpPr>
            <a:spLocks noGrp="1"/>
          </p:cNvSpPr>
          <p:nvPr>
            <p:ph idx="1"/>
          </p:nvPr>
        </p:nvSpPr>
        <p:spPr>
          <a:xfrm>
            <a:off x="457200" y="1417638"/>
            <a:ext cx="8229600" cy="4708525"/>
          </a:xfrm>
        </p:spPr>
        <p:txBody>
          <a:bodyPr>
            <a:normAutofit lnSpcReduction="10000"/>
          </a:bodyPr>
          <a:lstStyle/>
          <a:p>
            <a:r>
              <a:rPr lang="en-US" dirty="0"/>
              <a:t>Lessons learned:  Rule 1.3, MRPC</a:t>
            </a:r>
          </a:p>
          <a:p>
            <a:pPr lvl="2"/>
            <a:r>
              <a:rPr lang="en-US" dirty="0"/>
              <a:t> Lawyer had the knowledge, but missed deadlines that could have been prevented if lawyer was diligent. </a:t>
            </a:r>
          </a:p>
          <a:p>
            <a:pPr lvl="2"/>
            <a:r>
              <a:rPr lang="en-US" dirty="0"/>
              <a:t>Overworked, procrastinated, or time was of the essence and didn’t get to it. </a:t>
            </a:r>
          </a:p>
          <a:p>
            <a:pPr lvl="2"/>
            <a:r>
              <a:rPr lang="en-US" dirty="0"/>
              <a:t>Not the time it took the lawyer to do things that is determinative.  It’s what was reasonable under the circumstances.  One week can be too long to do something that was due tomorrow, while six months may not be too long if six years of the statute of limitations is left. </a:t>
            </a:r>
          </a:p>
          <a:p>
            <a:pPr lvl="2"/>
            <a:endParaRPr lang="en-US" dirty="0"/>
          </a:p>
        </p:txBody>
      </p:sp>
    </p:spTree>
    <p:extLst>
      <p:ext uri="{BB962C8B-B14F-4D97-AF65-F5344CB8AC3E}">
        <p14:creationId xmlns:p14="http://schemas.microsoft.com/office/powerpoint/2010/main" val="3653072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F8A6-D8F5-92D5-D1B2-FC27E2ED4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BFE5D-1364-4804-7913-57D85C2B3F35}"/>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4224BDE-1107-4F46-E4F3-51F0F770B7BA}"/>
              </a:ext>
            </a:extLst>
          </p:cNvPr>
          <p:cNvSpPr>
            <a:spLocks noGrp="1"/>
          </p:cNvSpPr>
          <p:nvPr>
            <p:ph idx="1"/>
          </p:nvPr>
        </p:nvSpPr>
        <p:spPr>
          <a:xfrm>
            <a:off x="457200" y="1417638"/>
            <a:ext cx="8229600" cy="4708525"/>
          </a:xfrm>
        </p:spPr>
        <p:txBody>
          <a:bodyPr>
            <a:normAutofit/>
          </a:bodyPr>
          <a:lstStyle/>
          <a:p>
            <a:r>
              <a:rPr lang="en-US" dirty="0"/>
              <a:t>Lessons learned:  Rule 1.3, MRPC</a:t>
            </a:r>
          </a:p>
          <a:p>
            <a:pPr lvl="1"/>
            <a:r>
              <a:rPr lang="en-US" dirty="0"/>
              <a:t>Lack of Diligence vs. Mistake </a:t>
            </a:r>
          </a:p>
          <a:p>
            <a:pPr lvl="2"/>
            <a:r>
              <a:rPr lang="en-US" dirty="0"/>
              <a:t>Is missing a deadline always 1.3? </a:t>
            </a:r>
          </a:p>
          <a:p>
            <a:pPr lvl="2"/>
            <a:r>
              <a:rPr lang="en-US" dirty="0"/>
              <a:t>No.  Depends on the REASON. </a:t>
            </a:r>
          </a:p>
          <a:p>
            <a:pPr lvl="3"/>
            <a:r>
              <a:rPr lang="en-US" dirty="0"/>
              <a:t>Missed it because I did not give myself enough time. </a:t>
            </a:r>
          </a:p>
          <a:p>
            <a:pPr lvl="3"/>
            <a:r>
              <a:rPr lang="en-US" dirty="0"/>
              <a:t>Missed it because I calculated it wrong</a:t>
            </a:r>
          </a:p>
          <a:p>
            <a:pPr lvl="3"/>
            <a:r>
              <a:rPr lang="en-US" dirty="0"/>
              <a:t>Missed it because I overbooked</a:t>
            </a:r>
          </a:p>
          <a:p>
            <a:pPr lvl="3"/>
            <a:r>
              <a:rPr lang="en-US" dirty="0"/>
              <a:t>Missed it because I forgot to put in in my calendar</a:t>
            </a:r>
          </a:p>
          <a:p>
            <a:pPr lvl="3"/>
            <a:r>
              <a:rPr lang="en-US" dirty="0"/>
              <a:t>Missed it because I did not read the order</a:t>
            </a:r>
          </a:p>
          <a:p>
            <a:pPr lvl="3"/>
            <a:r>
              <a:rPr lang="en-US" dirty="0"/>
              <a:t> Missed a deadline because I was hospitalized </a:t>
            </a:r>
          </a:p>
        </p:txBody>
      </p:sp>
    </p:spTree>
    <p:extLst>
      <p:ext uri="{BB962C8B-B14F-4D97-AF65-F5344CB8AC3E}">
        <p14:creationId xmlns:p14="http://schemas.microsoft.com/office/powerpoint/2010/main" val="13146440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881C-2C9D-B126-096F-7B71EC15F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09655-DEE5-8BDE-BCAE-845CB88A6F2D}"/>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7B99A58-A6DF-7192-CC7C-0CEA269CAF72}"/>
              </a:ext>
            </a:extLst>
          </p:cNvPr>
          <p:cNvSpPr>
            <a:spLocks noGrp="1"/>
          </p:cNvSpPr>
          <p:nvPr>
            <p:ph idx="1"/>
          </p:nvPr>
        </p:nvSpPr>
        <p:spPr>
          <a:xfrm>
            <a:off x="457200" y="1417638"/>
            <a:ext cx="8229600" cy="4708525"/>
          </a:xfrm>
        </p:spPr>
        <p:txBody>
          <a:bodyPr>
            <a:normAutofit fontScale="70000" lnSpcReduction="20000"/>
          </a:bodyPr>
          <a:lstStyle/>
          <a:p>
            <a:r>
              <a:rPr lang="en-US" dirty="0"/>
              <a:t>Lessons learned: Reasonable minds can disagree about what is reasonable. Example A. </a:t>
            </a:r>
          </a:p>
          <a:p>
            <a:pPr marL="0" indent="0">
              <a:buNone/>
            </a:pPr>
            <a:endParaRPr lang="en-US" dirty="0"/>
          </a:p>
          <a:p>
            <a:pPr lvl="1"/>
            <a:r>
              <a:rPr lang="en-US" sz="3200" dirty="0"/>
              <a:t>DEC DNW that became an ADM.  Lawyer represented client in a dispute with insurance company over damage to home.  Here, the DEC looked at all the right rules and properly </a:t>
            </a:r>
            <a:r>
              <a:rPr lang="en-US" sz="3200" dirty="0" err="1"/>
              <a:t>DNW’d</a:t>
            </a:r>
            <a:r>
              <a:rPr lang="en-US" sz="3200" dirty="0"/>
              <a:t> everything except Rule 1.16(d).  </a:t>
            </a:r>
          </a:p>
          <a:p>
            <a:pPr lvl="1"/>
            <a:r>
              <a:rPr lang="en-US" sz="3200" dirty="0"/>
              <a:t>Lawyer took 6 months to return client’s file, which DEC thought was reasonable given the volume and complexity of the file; Director disagreed.</a:t>
            </a:r>
          </a:p>
          <a:p>
            <a:pPr lvl="1"/>
            <a:r>
              <a:rPr lang="en-US" sz="3200" dirty="0"/>
              <a:t>Lawyer did not return file upon termination but then took 6 months after request so it was a whole year from termination of representation that client got file.</a:t>
            </a:r>
          </a:p>
          <a:p>
            <a:pPr lvl="1"/>
            <a:r>
              <a:rPr lang="en-US" sz="3200" dirty="0"/>
              <a:t>Admonition   </a:t>
            </a:r>
          </a:p>
          <a:p>
            <a:pPr marL="0" indent="0">
              <a:buNone/>
            </a:pPr>
            <a:r>
              <a:rPr lang="en-US" dirty="0"/>
              <a:t> </a:t>
            </a:r>
          </a:p>
          <a:p>
            <a:endParaRPr lang="en-US" dirty="0"/>
          </a:p>
        </p:txBody>
      </p:sp>
    </p:spTree>
    <p:extLst>
      <p:ext uri="{BB962C8B-B14F-4D97-AF65-F5344CB8AC3E}">
        <p14:creationId xmlns:p14="http://schemas.microsoft.com/office/powerpoint/2010/main" val="33887810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6B181-E7DF-0D65-2FA8-24C67B85D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45DE3-06D1-FA21-02C0-9861BC5CCFB9}"/>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64CE51C0-D6A7-BAA5-A896-A27F18E5BBF9}"/>
              </a:ext>
            </a:extLst>
          </p:cNvPr>
          <p:cNvSpPr>
            <a:spLocks noGrp="1"/>
          </p:cNvSpPr>
          <p:nvPr>
            <p:ph idx="1"/>
          </p:nvPr>
        </p:nvSpPr>
        <p:spPr>
          <a:xfrm>
            <a:off x="457200" y="1417638"/>
            <a:ext cx="8229600" cy="4708525"/>
          </a:xfrm>
        </p:spPr>
        <p:txBody>
          <a:bodyPr>
            <a:normAutofit fontScale="85000" lnSpcReduction="10000"/>
          </a:bodyPr>
          <a:lstStyle/>
          <a:p>
            <a:r>
              <a:rPr lang="en-US" dirty="0"/>
              <a:t>Lessons learned: Reasonable minds can disagree about what is reasonable. Example 2. </a:t>
            </a:r>
          </a:p>
          <a:p>
            <a:pPr lvl="1"/>
            <a:r>
              <a:rPr lang="en-US" dirty="0"/>
              <a:t>DEC ADM that became a DNW.  Lawyer was hired to pursue a claim against client’s ex-girlfriend.  </a:t>
            </a:r>
          </a:p>
          <a:p>
            <a:pPr lvl="1"/>
            <a:r>
              <a:rPr lang="en-US" dirty="0"/>
              <a:t>DEC investigator found violations of Rule 1.4(a)(3), 1.4(a)(4), and 1.5(b) because lawyer did not have written fee agreement.  </a:t>
            </a:r>
          </a:p>
          <a:p>
            <a:pPr lvl="1"/>
            <a:r>
              <a:rPr lang="en-US" dirty="0"/>
              <a:t>No requirement fee agreement is in writing under 1.5(b). </a:t>
            </a:r>
          </a:p>
          <a:p>
            <a:pPr lvl="1"/>
            <a:r>
              <a:rPr lang="en-US" dirty="0"/>
              <a:t>Lawyer responded to a series of emails and calls the following week; DEC felt that was not prompt, Director disagreed.</a:t>
            </a:r>
          </a:p>
          <a:p>
            <a:pPr marL="457200" lvl="1" indent="0">
              <a:buNone/>
            </a:pPr>
            <a:endParaRPr lang="en-US" dirty="0"/>
          </a:p>
          <a:p>
            <a:endParaRPr lang="en-US" dirty="0"/>
          </a:p>
        </p:txBody>
      </p:sp>
    </p:spTree>
    <p:extLst>
      <p:ext uri="{BB962C8B-B14F-4D97-AF65-F5344CB8AC3E}">
        <p14:creationId xmlns:p14="http://schemas.microsoft.com/office/powerpoint/2010/main" val="2894315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CF7F-0075-BC43-B9A5-2C9724DAD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81B9F-CE3F-AF73-D21F-8AC14E6C9048}"/>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AA9D316-7A7E-BDA0-7C41-9C9DA39C413D}"/>
              </a:ext>
            </a:extLst>
          </p:cNvPr>
          <p:cNvSpPr>
            <a:spLocks noGrp="1"/>
          </p:cNvSpPr>
          <p:nvPr>
            <p:ph idx="1"/>
          </p:nvPr>
        </p:nvSpPr>
        <p:spPr>
          <a:xfrm>
            <a:off x="457200" y="1417638"/>
            <a:ext cx="8229600" cy="4708525"/>
          </a:xfrm>
        </p:spPr>
        <p:txBody>
          <a:bodyPr>
            <a:normAutofit fontScale="85000" lnSpcReduction="20000"/>
          </a:bodyPr>
          <a:lstStyle/>
          <a:p>
            <a:r>
              <a:rPr lang="en-US" dirty="0"/>
              <a:t>Lessons learned: Reasonable minds can disagree about what is reasonable. </a:t>
            </a:r>
          </a:p>
          <a:p>
            <a:pPr lvl="1"/>
            <a:r>
              <a:rPr lang="en-US" dirty="0"/>
              <a:t>As for 1.4(a)(3), there was nothing to update the client on.</a:t>
            </a:r>
          </a:p>
          <a:p>
            <a:pPr lvl="1"/>
            <a:r>
              <a:rPr lang="en-US" dirty="0"/>
              <a:t>As for 1.4(a)(4), there were requests for information but due to a combination of personal and professional circumstances, was unable to respond as promptly as he would have liked.</a:t>
            </a:r>
          </a:p>
          <a:p>
            <a:pPr lvl="1"/>
            <a:r>
              <a:rPr lang="en-US" dirty="0"/>
              <a:t>Sometimes there is no need for immediate call. </a:t>
            </a:r>
          </a:p>
          <a:p>
            <a:pPr lvl="1"/>
            <a:r>
              <a:rPr lang="en-US" dirty="0"/>
              <a:t>Sometimes other factors come into play, vacation, holidays, illness etc. </a:t>
            </a:r>
          </a:p>
          <a:p>
            <a:pPr lvl="1"/>
            <a:r>
              <a:rPr lang="en-US" dirty="0"/>
              <a:t> We can look at all of those factors to figure out reasonableness. </a:t>
            </a:r>
          </a:p>
        </p:txBody>
      </p:sp>
    </p:spTree>
    <p:extLst>
      <p:ext uri="{BB962C8B-B14F-4D97-AF65-F5344CB8AC3E}">
        <p14:creationId xmlns:p14="http://schemas.microsoft.com/office/powerpoint/2010/main" val="21215978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BA1E1-A182-C88F-B8C9-B9D9BFF53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EE6AE-182E-1035-5AAB-A502781FD904}"/>
              </a:ext>
            </a:extLst>
          </p:cNvPr>
          <p:cNvSpPr>
            <a:spLocks noGrp="1"/>
          </p:cNvSpPr>
          <p:nvPr>
            <p:ph type="title"/>
          </p:nvPr>
        </p:nvSpPr>
        <p:spPr>
          <a:xfrm>
            <a:off x="457200" y="274638"/>
            <a:ext cx="8229600" cy="639762"/>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6DFB09EB-C355-CF38-49DA-41F0FDC6A9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960251"/>
            <a:ext cx="3810000" cy="2667000"/>
          </a:xfrm>
        </p:spPr>
      </p:pic>
      <p:sp>
        <p:nvSpPr>
          <p:cNvPr id="5" name="Rectangle 4">
            <a:extLst>
              <a:ext uri="{FF2B5EF4-FFF2-40B4-BE49-F238E27FC236}">
                <a16:creationId xmlns:a16="http://schemas.microsoft.com/office/drawing/2014/main" id="{BEEF5013-14ED-67CF-0F74-9063E981F648}"/>
              </a:ext>
            </a:extLst>
          </p:cNvPr>
          <p:cNvSpPr/>
          <p:nvPr/>
        </p:nvSpPr>
        <p:spPr>
          <a:xfrm>
            <a:off x="1295400" y="1600201"/>
            <a:ext cx="6553200" cy="1169551"/>
          </a:xfrm>
          <a:prstGeom prst="rect">
            <a:avLst/>
          </a:prstGeom>
        </p:spPr>
        <p:txBody>
          <a:bodyPr wrap="square">
            <a:spAutoFit/>
          </a:bodyPr>
          <a:lstStyle/>
          <a:p>
            <a:pPr algn="ctr"/>
            <a:r>
              <a:rPr lang="en-US" sz="3500" dirty="0">
                <a:latin typeface="Palatino Linotype" panose="02040502050505030304" pitchFamily="18" charset="0"/>
              </a:rPr>
              <a:t>QUESTIONS about Case Study 2 before we move on?</a:t>
            </a:r>
          </a:p>
        </p:txBody>
      </p:sp>
    </p:spTree>
    <p:extLst>
      <p:ext uri="{BB962C8B-B14F-4D97-AF65-F5344CB8AC3E}">
        <p14:creationId xmlns:p14="http://schemas.microsoft.com/office/powerpoint/2010/main" val="11498822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A982A-DA51-9F48-CCF1-757CBBE32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E5EDB-3BFF-D339-D5F4-9422E3A83697}"/>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1CEEB5A6-E35F-F3E0-202B-959DA825534A}"/>
              </a:ext>
            </a:extLst>
          </p:cNvPr>
          <p:cNvSpPr>
            <a:spLocks noGrp="1"/>
          </p:cNvSpPr>
          <p:nvPr>
            <p:ph idx="1"/>
          </p:nvPr>
        </p:nvSpPr>
        <p:spPr/>
        <p:txBody>
          <a:bodyPr>
            <a:normAutofit fontScale="85000" lnSpcReduction="10000"/>
          </a:bodyPr>
          <a:lstStyle/>
          <a:p>
            <a:r>
              <a:rPr lang="en-US" i="1" dirty="0"/>
              <a:t>The Case of the Confusing Lawyer: </a:t>
            </a:r>
          </a:p>
          <a:p>
            <a:pPr marL="457200" lvl="1" indent="0">
              <a:buNone/>
            </a:pPr>
            <a:r>
              <a:rPr lang="en-US" sz="3200" dirty="0"/>
              <a:t>Complaint:  Client hired lawyer on a family law matter and order for protection (OFP) matter.  Had really strange fee agreements that apparently was limited scope but not clear. Client provided advanced fees totaling $11,700 to lawyer but got poor accounting. Client also alleged that she was not informed of the next hearing date in OFP case, and it was dismissed.  Lawyer also withdrew without protecting client’s interests. </a:t>
            </a:r>
          </a:p>
        </p:txBody>
      </p:sp>
    </p:spTree>
    <p:extLst>
      <p:ext uri="{BB962C8B-B14F-4D97-AF65-F5344CB8AC3E}">
        <p14:creationId xmlns:p14="http://schemas.microsoft.com/office/powerpoint/2010/main" val="11245532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Options, Cont.</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Public Discipline (Referral to Board Panel a/k/a Charges)</a:t>
            </a:r>
          </a:p>
          <a:p>
            <a:pPr lvl="1">
              <a:buFont typeface="Wingdings" panose="05000000000000000000" pitchFamily="2" charset="2"/>
              <a:buChar char="Ø"/>
            </a:pPr>
            <a:r>
              <a:rPr lang="en-US" sz="3200" dirty="0"/>
              <a:t>Rule violation has been established by clear and convincing evidence, and it cannot be said that the violation was isolated and non-serious.</a:t>
            </a:r>
          </a:p>
          <a:p>
            <a:endParaRPr lang="en-US" dirty="0"/>
          </a:p>
        </p:txBody>
      </p:sp>
    </p:spTree>
    <p:extLst>
      <p:ext uri="{BB962C8B-B14F-4D97-AF65-F5344CB8AC3E}">
        <p14:creationId xmlns:p14="http://schemas.microsoft.com/office/powerpoint/2010/main" val="360062588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98E9-BC76-458E-4D4C-3D72EB716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7E6A1-1866-4F1E-5556-AB85785A39AD}"/>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CD2305ED-F5E0-13D1-092C-3D19302987D9}"/>
              </a:ext>
            </a:extLst>
          </p:cNvPr>
          <p:cNvSpPr>
            <a:spLocks noGrp="1"/>
          </p:cNvSpPr>
          <p:nvPr>
            <p:ph idx="1"/>
          </p:nvPr>
        </p:nvSpPr>
        <p:spPr>
          <a:xfrm>
            <a:off x="457200" y="1417638"/>
            <a:ext cx="8229600" cy="4708525"/>
          </a:xfrm>
        </p:spPr>
        <p:txBody>
          <a:bodyPr>
            <a:normAutofit/>
          </a:bodyPr>
          <a:lstStyle/>
          <a:p>
            <a:r>
              <a:rPr lang="en-US" i="1" dirty="0"/>
              <a:t>The Case of the Confusing Lawyer: </a:t>
            </a:r>
          </a:p>
          <a:p>
            <a:pPr marL="457200" lvl="1" indent="0">
              <a:buNone/>
            </a:pPr>
            <a:r>
              <a:rPr lang="en-US" sz="3200" dirty="0"/>
              <a:t>DEC recommended:  Admonition</a:t>
            </a:r>
          </a:p>
          <a:p>
            <a:pPr lvl="1"/>
            <a:r>
              <a:rPr lang="en-US" sz="3200" dirty="0"/>
              <a:t>1.4(a)(3), for not advising about the OFP hearing. </a:t>
            </a:r>
          </a:p>
          <a:p>
            <a:pPr lvl="1"/>
            <a:r>
              <a:rPr lang="en-US" sz="3200" dirty="0"/>
              <a:t>1.5(a) for charging unreasonable fees based on the invoices not making sense.</a:t>
            </a:r>
          </a:p>
          <a:p>
            <a:pPr lvl="1"/>
            <a:r>
              <a:rPr lang="en-US" sz="3200" dirty="0"/>
              <a:t>1.16(d) for terminating rep 48 hours before a hearing. </a:t>
            </a:r>
          </a:p>
        </p:txBody>
      </p:sp>
    </p:spTree>
    <p:extLst>
      <p:ext uri="{BB962C8B-B14F-4D97-AF65-F5344CB8AC3E}">
        <p14:creationId xmlns:p14="http://schemas.microsoft.com/office/powerpoint/2010/main" val="26310477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BF9F-716F-4114-F4FB-7616535B9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C7F76-EBD3-A4BB-0305-2F9DB509C4B1}"/>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3C1778DB-C175-116A-8F7A-4D31F77E5F5F}"/>
              </a:ext>
            </a:extLst>
          </p:cNvPr>
          <p:cNvSpPr>
            <a:spLocks noGrp="1"/>
          </p:cNvSpPr>
          <p:nvPr>
            <p:ph idx="1"/>
          </p:nvPr>
        </p:nvSpPr>
        <p:spPr>
          <a:xfrm>
            <a:off x="457200" y="1295400"/>
            <a:ext cx="8229600" cy="4830763"/>
          </a:xfrm>
        </p:spPr>
        <p:txBody>
          <a:bodyPr>
            <a:normAutofit/>
          </a:bodyPr>
          <a:lstStyle/>
          <a:p>
            <a:r>
              <a:rPr lang="en-US" i="1" dirty="0"/>
              <a:t>The Case of the Confusing Lawyer: </a:t>
            </a:r>
          </a:p>
          <a:p>
            <a:pPr lvl="1"/>
            <a:r>
              <a:rPr lang="en-US" sz="3200" dirty="0"/>
              <a:t>DEC also expressed concerns about the lawyer based on the answers that were provided and how difficult it was to understand her billing. </a:t>
            </a:r>
          </a:p>
          <a:p>
            <a:pPr lvl="1"/>
            <a:r>
              <a:rPr lang="en-US" sz="3200" dirty="0"/>
              <a:t>Lots of confusing aspects about the case which the DEC could not sort through.</a:t>
            </a:r>
          </a:p>
          <a:p>
            <a:pPr lvl="1"/>
            <a:r>
              <a:rPr lang="en-US" sz="3200" dirty="0"/>
              <a:t>Recommended the Director do additional investigation. </a:t>
            </a:r>
          </a:p>
        </p:txBody>
      </p:sp>
    </p:spTree>
    <p:extLst>
      <p:ext uri="{BB962C8B-B14F-4D97-AF65-F5344CB8AC3E}">
        <p14:creationId xmlns:p14="http://schemas.microsoft.com/office/powerpoint/2010/main" val="15936027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E947-E070-E6D5-45C5-D0AFFE558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353A6-499B-AF19-AE86-5868CFFA1331}"/>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1BC1F7D1-8A97-10CE-EEA8-A093769791BD}"/>
              </a:ext>
            </a:extLst>
          </p:cNvPr>
          <p:cNvSpPr>
            <a:spLocks noGrp="1"/>
          </p:cNvSpPr>
          <p:nvPr>
            <p:ph idx="1"/>
          </p:nvPr>
        </p:nvSpPr>
        <p:spPr>
          <a:xfrm>
            <a:off x="457200" y="1219200"/>
            <a:ext cx="8229600" cy="4906963"/>
          </a:xfrm>
        </p:spPr>
        <p:txBody>
          <a:bodyPr>
            <a:normAutofit/>
          </a:bodyPr>
          <a:lstStyle/>
          <a:p>
            <a:r>
              <a:rPr lang="en-US" i="1" dirty="0"/>
              <a:t>The Case of the Confusing Lawyer </a:t>
            </a:r>
          </a:p>
          <a:p>
            <a:pPr lvl="1"/>
            <a:r>
              <a:rPr lang="en-US" sz="3200" dirty="0"/>
              <a:t>The Director departed (but not really)</a:t>
            </a:r>
          </a:p>
          <a:p>
            <a:pPr lvl="2"/>
            <a:r>
              <a:rPr lang="en-US" sz="2800" dirty="0"/>
              <a:t>Did additional investigation and found additional misconduct related to an unreasonable limited scope arrangement</a:t>
            </a:r>
          </a:p>
          <a:p>
            <a:pPr lvl="2"/>
            <a:r>
              <a:rPr lang="en-US" sz="2800" dirty="0"/>
              <a:t>Additional communication issues – not only failed to informed client of OFP hearing but failed to advise client of other hearings and to advise client to allow client to make informed decisions. </a:t>
            </a:r>
          </a:p>
        </p:txBody>
      </p:sp>
    </p:spTree>
    <p:extLst>
      <p:ext uri="{BB962C8B-B14F-4D97-AF65-F5344CB8AC3E}">
        <p14:creationId xmlns:p14="http://schemas.microsoft.com/office/powerpoint/2010/main" val="109429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9DE6-063F-DC3F-9E70-57833AAA3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59669-32B1-5190-4A26-6CDD131E2AA0}"/>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9766BD67-6332-3CE5-D560-8735DB03DEA5}"/>
              </a:ext>
            </a:extLst>
          </p:cNvPr>
          <p:cNvSpPr>
            <a:spLocks noGrp="1"/>
          </p:cNvSpPr>
          <p:nvPr>
            <p:ph idx="1"/>
          </p:nvPr>
        </p:nvSpPr>
        <p:spPr/>
        <p:txBody>
          <a:bodyPr>
            <a:normAutofit/>
          </a:bodyPr>
          <a:lstStyle/>
          <a:p>
            <a:r>
              <a:rPr lang="en-US" i="1" dirty="0"/>
              <a:t>The Case of the Confusing Lawyer: </a:t>
            </a:r>
          </a:p>
          <a:p>
            <a:pPr lvl="1"/>
            <a:r>
              <a:rPr lang="en-US" dirty="0"/>
              <a:t>The Director departed (not really):</a:t>
            </a:r>
          </a:p>
          <a:p>
            <a:pPr lvl="2"/>
            <a:r>
              <a:rPr lang="en-US" sz="2800" dirty="0"/>
              <a:t>Found lawyer failed to do proper accounting under 1.15(b), but also failed to deposit advanced fees into trust, and failing to restore disputed amount back into trust</a:t>
            </a:r>
          </a:p>
          <a:p>
            <a:pPr lvl="2"/>
            <a:r>
              <a:rPr lang="en-US" sz="2800" dirty="0"/>
              <a:t>Failed to give reasonable notice of withdrawal and return of unearned fees.  </a:t>
            </a:r>
          </a:p>
        </p:txBody>
      </p:sp>
    </p:spTree>
    <p:extLst>
      <p:ext uri="{BB962C8B-B14F-4D97-AF65-F5344CB8AC3E}">
        <p14:creationId xmlns:p14="http://schemas.microsoft.com/office/powerpoint/2010/main" val="26305276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DC3EC-B381-81CD-50D9-66DECCA2B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44638-8219-FE04-0A4D-D56C72495653}"/>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BAF1B34B-E141-489C-1461-9A2C6FA525F0}"/>
              </a:ext>
            </a:extLst>
          </p:cNvPr>
          <p:cNvSpPr>
            <a:spLocks noGrp="1"/>
          </p:cNvSpPr>
          <p:nvPr>
            <p:ph idx="1"/>
          </p:nvPr>
        </p:nvSpPr>
        <p:spPr>
          <a:xfrm>
            <a:off x="457200" y="1295400"/>
            <a:ext cx="8229600" cy="4830763"/>
          </a:xfrm>
        </p:spPr>
        <p:txBody>
          <a:bodyPr>
            <a:normAutofit/>
          </a:bodyPr>
          <a:lstStyle/>
          <a:p>
            <a:r>
              <a:rPr lang="en-US" i="1" dirty="0"/>
              <a:t>The Case of the Confusing Lawyer: </a:t>
            </a:r>
          </a:p>
          <a:p>
            <a:pPr lvl="1"/>
            <a:r>
              <a:rPr lang="en-US" sz="3200" dirty="0"/>
              <a:t>The Director departed because:</a:t>
            </a:r>
          </a:p>
          <a:p>
            <a:pPr lvl="2"/>
            <a:r>
              <a:rPr lang="en-US" sz="2800" dirty="0"/>
              <a:t>What made this a departure was that the Director had another complaint and looked at disciplinary history where attorney engaged in similar misconduct.  </a:t>
            </a:r>
          </a:p>
          <a:p>
            <a:pPr lvl="2"/>
            <a:r>
              <a:rPr lang="en-US" sz="2800" dirty="0"/>
              <a:t>Cannot be viewed as isolated and non-serious. </a:t>
            </a:r>
          </a:p>
        </p:txBody>
      </p:sp>
    </p:spTree>
    <p:extLst>
      <p:ext uri="{BB962C8B-B14F-4D97-AF65-F5344CB8AC3E}">
        <p14:creationId xmlns:p14="http://schemas.microsoft.com/office/powerpoint/2010/main" val="21438861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B120-8FF1-90AF-1D20-F56D62B6B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B28A0-57AC-1522-51E1-2AB17EFF2E53}"/>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3A5B9B45-F402-C096-AC7D-DD26658359FE}"/>
              </a:ext>
            </a:extLst>
          </p:cNvPr>
          <p:cNvSpPr>
            <a:spLocks noGrp="1"/>
          </p:cNvSpPr>
          <p:nvPr>
            <p:ph idx="1"/>
          </p:nvPr>
        </p:nvSpPr>
        <p:spPr>
          <a:xfrm>
            <a:off x="457200" y="1417638"/>
            <a:ext cx="8229600" cy="4708525"/>
          </a:xfrm>
        </p:spPr>
        <p:txBody>
          <a:bodyPr>
            <a:normAutofit lnSpcReduction="10000"/>
          </a:bodyPr>
          <a:lstStyle/>
          <a:p>
            <a:r>
              <a:rPr lang="en-US" i="1" dirty="0"/>
              <a:t>The Case of the Confusing Lawyer: </a:t>
            </a:r>
          </a:p>
          <a:p>
            <a:pPr lvl="1"/>
            <a:r>
              <a:rPr lang="en-US" sz="3200" dirty="0"/>
              <a:t>Lessons learned</a:t>
            </a:r>
          </a:p>
          <a:p>
            <a:pPr lvl="2"/>
            <a:r>
              <a:rPr lang="en-US" sz="2800" dirty="0"/>
              <a:t>Sometimes need to meet with lawyer to get straight answers, assess issues, etc. </a:t>
            </a:r>
          </a:p>
          <a:p>
            <a:pPr lvl="2"/>
            <a:r>
              <a:rPr lang="en-US" sz="2800" dirty="0"/>
              <a:t>Lawyer’s fee agreements WERE confusing. They were advanced fees, but called it “pay as you go.” Confused the client. </a:t>
            </a:r>
          </a:p>
          <a:p>
            <a:pPr lvl="2"/>
            <a:r>
              <a:rPr lang="en-US" sz="2800" dirty="0"/>
              <a:t>Called it “pay as you go” because she wanted to limit the scope without complying with 1.2(c), MRPC. </a:t>
            </a:r>
          </a:p>
        </p:txBody>
      </p:sp>
    </p:spTree>
    <p:extLst>
      <p:ext uri="{BB962C8B-B14F-4D97-AF65-F5344CB8AC3E}">
        <p14:creationId xmlns:p14="http://schemas.microsoft.com/office/powerpoint/2010/main" val="405914975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18A8B-9459-22A1-91B8-376536E6B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3A61F-0306-74EF-BAAD-B19562D769E8}"/>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0700D302-D3A4-F0D7-3DEA-B4A600BF31C8}"/>
              </a:ext>
            </a:extLst>
          </p:cNvPr>
          <p:cNvSpPr>
            <a:spLocks noGrp="1"/>
          </p:cNvSpPr>
          <p:nvPr>
            <p:ph idx="1"/>
          </p:nvPr>
        </p:nvSpPr>
        <p:spPr>
          <a:xfrm>
            <a:off x="457200" y="1417638"/>
            <a:ext cx="8229600" cy="4708525"/>
          </a:xfrm>
        </p:spPr>
        <p:txBody>
          <a:bodyPr>
            <a:normAutofit lnSpcReduction="10000"/>
          </a:bodyPr>
          <a:lstStyle/>
          <a:p>
            <a:r>
              <a:rPr lang="en-US" i="1" dirty="0"/>
              <a:t>The Case of the Confusing Lawyer: </a:t>
            </a:r>
          </a:p>
          <a:p>
            <a:pPr lvl="1"/>
            <a:r>
              <a:rPr lang="en-US" sz="3200" dirty="0"/>
              <a:t>Lessons learned</a:t>
            </a:r>
          </a:p>
          <a:p>
            <a:pPr lvl="2"/>
            <a:r>
              <a:rPr lang="en-US" sz="2800" dirty="0"/>
              <a:t>Because she considered the fee arrangement limited scope, she would not talk to the client about next steps, etc. because she felt it was part of a separate representation. </a:t>
            </a:r>
          </a:p>
          <a:p>
            <a:pPr lvl="2"/>
            <a:r>
              <a:rPr lang="en-US" sz="2800" dirty="0"/>
              <a:t>Sometimes we have to figure what this really is because the lawyer will frame it in a way that does not make sense. </a:t>
            </a:r>
          </a:p>
          <a:p>
            <a:pPr marL="914400" lvl="2" indent="0">
              <a:buNone/>
            </a:pPr>
            <a:endParaRPr lang="en-US" sz="2800" dirty="0"/>
          </a:p>
        </p:txBody>
      </p:sp>
    </p:spTree>
    <p:extLst>
      <p:ext uri="{BB962C8B-B14F-4D97-AF65-F5344CB8AC3E}">
        <p14:creationId xmlns:p14="http://schemas.microsoft.com/office/powerpoint/2010/main" val="9384707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F5F7D-47D0-8C0D-8C90-B9F6DCDE3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1CEAE-3ACA-A3F7-EA83-A1271A617B2B}"/>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0A7D982F-F5B4-BD58-19B5-44069F7A0A2B}"/>
              </a:ext>
            </a:extLst>
          </p:cNvPr>
          <p:cNvSpPr>
            <a:spLocks noGrp="1"/>
          </p:cNvSpPr>
          <p:nvPr>
            <p:ph idx="1"/>
          </p:nvPr>
        </p:nvSpPr>
        <p:spPr>
          <a:xfrm>
            <a:off x="457200" y="1417638"/>
            <a:ext cx="8229600" cy="4708525"/>
          </a:xfrm>
        </p:spPr>
        <p:txBody>
          <a:bodyPr>
            <a:normAutofit fontScale="92500" lnSpcReduction="20000"/>
          </a:bodyPr>
          <a:lstStyle/>
          <a:p>
            <a:r>
              <a:rPr lang="en-US" i="1" dirty="0"/>
              <a:t>The Case of the Confusing Lawyer: </a:t>
            </a:r>
          </a:p>
          <a:p>
            <a:pPr lvl="1"/>
            <a:r>
              <a:rPr lang="en-US" sz="3200" dirty="0"/>
              <a:t>Lessons learned</a:t>
            </a:r>
          </a:p>
          <a:p>
            <a:pPr lvl="2"/>
            <a:r>
              <a:rPr lang="en-US" sz="2800" dirty="0"/>
              <a:t>Lawyer’s fee arrangement was such that she told the client, unless you agree to next steps, I won’t even look at you email until you agree to next steps. </a:t>
            </a:r>
          </a:p>
          <a:p>
            <a:pPr lvl="2"/>
            <a:r>
              <a:rPr lang="en-US" sz="2800" dirty="0"/>
              <a:t>But the email was disputing fees charged.  We had a failure to return disputed funds back into trust because you can’t ignore that obligation by refusing to read emails that dispute the fees, until the client agrees to next stage in representation. </a:t>
            </a:r>
          </a:p>
          <a:p>
            <a:pPr marL="914400" lvl="2" indent="0">
              <a:buNone/>
            </a:pPr>
            <a:endParaRPr lang="en-US" sz="2800" dirty="0"/>
          </a:p>
        </p:txBody>
      </p:sp>
    </p:spTree>
    <p:extLst>
      <p:ext uri="{BB962C8B-B14F-4D97-AF65-F5344CB8AC3E}">
        <p14:creationId xmlns:p14="http://schemas.microsoft.com/office/powerpoint/2010/main" val="36760066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D57F0-C285-B799-DF5D-BDBC890E9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6EE5B-A802-4277-3E62-8E0403B2CA5D}"/>
              </a:ext>
            </a:extLst>
          </p:cNvPr>
          <p:cNvSpPr>
            <a:spLocks noGrp="1"/>
          </p:cNvSpPr>
          <p:nvPr>
            <p:ph type="title"/>
          </p:nvPr>
        </p:nvSpPr>
        <p:spPr/>
        <p:txBody>
          <a:bodyPr/>
          <a:lstStyle/>
          <a:p>
            <a:r>
              <a:rPr lang="en-US" dirty="0"/>
              <a:t>Case Study 3: ADM to Public </a:t>
            </a:r>
          </a:p>
        </p:txBody>
      </p:sp>
      <p:sp>
        <p:nvSpPr>
          <p:cNvPr id="3" name="Content Placeholder 2">
            <a:extLst>
              <a:ext uri="{FF2B5EF4-FFF2-40B4-BE49-F238E27FC236}">
                <a16:creationId xmlns:a16="http://schemas.microsoft.com/office/drawing/2014/main" id="{541A96D0-9C48-C94B-CACF-00DB6E6FEE73}"/>
              </a:ext>
            </a:extLst>
          </p:cNvPr>
          <p:cNvSpPr>
            <a:spLocks noGrp="1"/>
          </p:cNvSpPr>
          <p:nvPr>
            <p:ph idx="1"/>
          </p:nvPr>
        </p:nvSpPr>
        <p:spPr>
          <a:xfrm>
            <a:off x="457200" y="1417638"/>
            <a:ext cx="8229600" cy="4708525"/>
          </a:xfrm>
        </p:spPr>
        <p:txBody>
          <a:bodyPr>
            <a:normAutofit fontScale="92500" lnSpcReduction="20000"/>
          </a:bodyPr>
          <a:lstStyle/>
          <a:p>
            <a:r>
              <a:rPr lang="en-US" i="1" dirty="0"/>
              <a:t>The Case of the Confusing Lawyer: </a:t>
            </a:r>
          </a:p>
          <a:p>
            <a:pPr lvl="1"/>
            <a:r>
              <a:rPr lang="en-US" sz="3200" dirty="0"/>
              <a:t>Lessons learned</a:t>
            </a:r>
          </a:p>
          <a:p>
            <a:pPr lvl="2"/>
            <a:r>
              <a:rPr lang="en-US" sz="2800" dirty="0"/>
              <a:t>Fee arrangements are a very common area of complaints. </a:t>
            </a:r>
          </a:p>
          <a:p>
            <a:pPr lvl="2"/>
            <a:r>
              <a:rPr lang="en-US" sz="2800" dirty="0"/>
              <a:t>Remember: </a:t>
            </a:r>
          </a:p>
          <a:p>
            <a:pPr lvl="3"/>
            <a:r>
              <a:rPr lang="en-US" sz="2400" dirty="0"/>
              <a:t>1.2(c) – limited scope (informed consent).</a:t>
            </a:r>
          </a:p>
          <a:p>
            <a:pPr lvl="3"/>
            <a:r>
              <a:rPr lang="en-US" sz="2400" dirty="0"/>
              <a:t>Failure to safekeep 1.15(c)(5) vs 1.5(b)(1) violation.</a:t>
            </a:r>
          </a:p>
          <a:p>
            <a:pPr lvl="3"/>
            <a:r>
              <a:rPr lang="en-US" sz="2400" dirty="0"/>
              <a:t>1.5(a) reasonableness.</a:t>
            </a:r>
          </a:p>
          <a:p>
            <a:pPr lvl="3"/>
            <a:r>
              <a:rPr lang="en-US" sz="2400" dirty="0"/>
              <a:t>1.5(b) communicate the scope of rep and basis of fees.</a:t>
            </a:r>
          </a:p>
          <a:p>
            <a:pPr lvl="3"/>
            <a:r>
              <a:rPr lang="en-US" sz="2400" dirty="0"/>
              <a:t>1.5(b)(3) – nonrefundable.</a:t>
            </a:r>
          </a:p>
          <a:p>
            <a:pPr lvl="3"/>
            <a:r>
              <a:rPr lang="en-US" sz="2400" dirty="0"/>
              <a:t>Accounting, flat fees vs. 1.15(b).</a:t>
            </a:r>
          </a:p>
          <a:p>
            <a:pPr lvl="3"/>
            <a:endParaRPr lang="en-US" sz="2400" dirty="0"/>
          </a:p>
          <a:p>
            <a:pPr lvl="3"/>
            <a:endParaRPr lang="en-US" sz="2400" dirty="0"/>
          </a:p>
          <a:p>
            <a:pPr lvl="2"/>
            <a:endParaRPr lang="en-US" sz="2800" dirty="0"/>
          </a:p>
          <a:p>
            <a:pPr marL="914400" lvl="2" indent="0">
              <a:buNone/>
            </a:pPr>
            <a:endParaRPr lang="en-US" sz="2800" dirty="0"/>
          </a:p>
        </p:txBody>
      </p:sp>
    </p:spTree>
    <p:extLst>
      <p:ext uri="{BB962C8B-B14F-4D97-AF65-F5344CB8AC3E}">
        <p14:creationId xmlns:p14="http://schemas.microsoft.com/office/powerpoint/2010/main" val="27496129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8739-282E-56DC-8315-C3EBD3904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13215-5A5B-16E8-2BEE-A1BDC5A7D0F1}"/>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4E668E3-122A-1E2B-1D37-932D431F42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124200"/>
            <a:ext cx="3810000" cy="2667000"/>
          </a:xfrm>
        </p:spPr>
      </p:pic>
      <p:sp>
        <p:nvSpPr>
          <p:cNvPr id="5" name="Rectangle 4">
            <a:extLst>
              <a:ext uri="{FF2B5EF4-FFF2-40B4-BE49-F238E27FC236}">
                <a16:creationId xmlns:a16="http://schemas.microsoft.com/office/drawing/2014/main" id="{6E988D7F-E3C5-6703-F6B0-7593FA8E2C35}"/>
              </a:ext>
            </a:extLst>
          </p:cNvPr>
          <p:cNvSpPr/>
          <p:nvPr/>
        </p:nvSpPr>
        <p:spPr>
          <a:xfrm>
            <a:off x="1295400" y="1600201"/>
            <a:ext cx="6553200" cy="1169551"/>
          </a:xfrm>
          <a:prstGeom prst="rect">
            <a:avLst/>
          </a:prstGeom>
        </p:spPr>
        <p:txBody>
          <a:bodyPr wrap="square">
            <a:spAutoFit/>
          </a:bodyPr>
          <a:lstStyle/>
          <a:p>
            <a:pPr algn="ctr"/>
            <a:r>
              <a:rPr lang="en-US" sz="3500" dirty="0">
                <a:latin typeface="Palatino Linotype" panose="02040502050505030304" pitchFamily="18" charset="0"/>
              </a:rPr>
              <a:t>QUESTIONS about Case Study 3 before we move on?</a:t>
            </a:r>
          </a:p>
        </p:txBody>
      </p:sp>
    </p:spTree>
    <p:extLst>
      <p:ext uri="{BB962C8B-B14F-4D97-AF65-F5344CB8AC3E}">
        <p14:creationId xmlns:p14="http://schemas.microsoft.com/office/powerpoint/2010/main" val="27086160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Options, Cont.</a:t>
            </a:r>
          </a:p>
        </p:txBody>
      </p:sp>
      <p:sp>
        <p:nvSpPr>
          <p:cNvPr id="3" name="Content Placeholder 2"/>
          <p:cNvSpPr>
            <a:spLocks noGrp="1"/>
          </p:cNvSpPr>
          <p:nvPr>
            <p:ph idx="1"/>
          </p:nvPr>
        </p:nvSpPr>
        <p:spPr/>
        <p:txBody>
          <a:bodyPr>
            <a:normAutofit/>
          </a:bodyPr>
          <a:lstStyle/>
          <a:p>
            <a:r>
              <a:rPr lang="en-US" dirty="0"/>
              <a:t>Investigate the Matter Further</a:t>
            </a:r>
          </a:p>
          <a:p>
            <a:pPr lvl="1">
              <a:buFont typeface="Wingdings" panose="05000000000000000000" pitchFamily="2" charset="2"/>
              <a:buChar char="Ø"/>
            </a:pPr>
            <a:r>
              <a:rPr lang="en-US" sz="3200" dirty="0"/>
              <a:t>Committee is split on determination; cooperation of one or more parties has been less than complete; matter complained about does not show a violation, but another issue has arisen that should be looked at, etc.</a:t>
            </a:r>
          </a:p>
          <a:p>
            <a:endParaRPr lang="en-US" dirty="0"/>
          </a:p>
        </p:txBody>
      </p:sp>
    </p:spTree>
    <p:extLst>
      <p:ext uri="{BB962C8B-B14F-4D97-AF65-F5344CB8AC3E}">
        <p14:creationId xmlns:p14="http://schemas.microsoft.com/office/powerpoint/2010/main" val="39087105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FD45-88BA-0F10-0D9A-C6D97AD0A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56826-FC2C-405C-2F5F-331AA3B036FC}"/>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00E4A76C-F728-64D7-2118-2AE0ABBCEC7D}"/>
              </a:ext>
            </a:extLst>
          </p:cNvPr>
          <p:cNvSpPr>
            <a:spLocks noGrp="1"/>
          </p:cNvSpPr>
          <p:nvPr>
            <p:ph idx="1"/>
          </p:nvPr>
        </p:nvSpPr>
        <p:spPr/>
        <p:txBody>
          <a:bodyPr>
            <a:normAutofit/>
          </a:bodyPr>
          <a:lstStyle/>
          <a:p>
            <a:r>
              <a:rPr lang="en-US" dirty="0"/>
              <a:t>Lessons learned:</a:t>
            </a:r>
          </a:p>
          <a:p>
            <a:pPr lvl="1"/>
            <a:r>
              <a:rPr lang="en-US" sz="3000" dirty="0"/>
              <a:t>Thanks to all DEC investigators for your hard work.</a:t>
            </a:r>
          </a:p>
          <a:p>
            <a:pPr lvl="1"/>
            <a:r>
              <a:rPr lang="en-US" sz="3000" dirty="0"/>
              <a:t>These are tough issues, so feel free to ask questions – your DEC liaison will be happy to answer them.</a:t>
            </a:r>
            <a:endParaRPr lang="en-US" sz="2800" dirty="0"/>
          </a:p>
          <a:p>
            <a:pPr lvl="2"/>
            <a:endParaRPr lang="en-US" sz="2200" dirty="0"/>
          </a:p>
          <a:p>
            <a:pPr lvl="1"/>
            <a:endParaRPr lang="en-US" dirty="0"/>
          </a:p>
        </p:txBody>
      </p:sp>
    </p:spTree>
    <p:extLst>
      <p:ext uri="{BB962C8B-B14F-4D97-AF65-F5344CB8AC3E}">
        <p14:creationId xmlns:p14="http://schemas.microsoft.com/office/powerpoint/2010/main" val="238124388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2148681"/>
            <a:ext cx="4191000" cy="3429000"/>
          </a:xfrm>
        </p:spPr>
      </p:pic>
    </p:spTree>
    <p:extLst>
      <p:ext uri="{BB962C8B-B14F-4D97-AF65-F5344CB8AC3E}">
        <p14:creationId xmlns:p14="http://schemas.microsoft.com/office/powerpoint/2010/main" val="349108742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0A9-22F7-48ED-8AC5-0EA3DBB8D526}"/>
              </a:ext>
            </a:extLst>
          </p:cNvPr>
          <p:cNvSpPr>
            <a:spLocks noGrp="1"/>
          </p:cNvSpPr>
          <p:nvPr>
            <p:ph type="title"/>
          </p:nvPr>
        </p:nvSpPr>
        <p:spPr>
          <a:xfrm>
            <a:off x="457200" y="274638"/>
            <a:ext cx="8229600" cy="792162"/>
          </a:xfrm>
        </p:spPr>
        <p:txBody>
          <a:bodyPr/>
          <a:lstStyle/>
          <a:p>
            <a:r>
              <a:rPr lang="en-US" dirty="0"/>
              <a:t>Thank You</a:t>
            </a:r>
          </a:p>
        </p:txBody>
      </p:sp>
      <p:pic>
        <p:nvPicPr>
          <p:cNvPr id="4" name="Content Placeholder 3">
            <a:extLst>
              <a:ext uri="{FF2B5EF4-FFF2-40B4-BE49-F238E27FC236}">
                <a16:creationId xmlns:a16="http://schemas.microsoft.com/office/drawing/2014/main" id="{9DABF551-D3B5-4488-B40D-D62EE087607C}"/>
              </a:ext>
            </a:extLst>
          </p:cNvPr>
          <p:cNvPicPr>
            <a:picLocks noGrp="1" noChangeAspect="1"/>
          </p:cNvPicPr>
          <p:nvPr>
            <p:ph idx="1"/>
          </p:nvPr>
        </p:nvPicPr>
        <p:blipFill>
          <a:blip r:embed="rId2"/>
          <a:stretch>
            <a:fillRect/>
          </a:stretch>
        </p:blipFill>
        <p:spPr>
          <a:xfrm>
            <a:off x="457200" y="1663483"/>
            <a:ext cx="8229600" cy="4399397"/>
          </a:xfrm>
          <a:prstGeom prst="rect">
            <a:avLst/>
          </a:prstGeom>
        </p:spPr>
      </p:pic>
    </p:spTree>
    <p:extLst>
      <p:ext uri="{BB962C8B-B14F-4D97-AF65-F5344CB8AC3E}">
        <p14:creationId xmlns:p14="http://schemas.microsoft.com/office/powerpoint/2010/main" val="16523493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Departure Stats.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3300" y="1786731"/>
            <a:ext cx="4597400" cy="4152900"/>
          </a:xfrm>
        </p:spPr>
      </p:pic>
    </p:spTree>
    <p:extLst>
      <p:ext uri="{BB962C8B-B14F-4D97-AF65-F5344CB8AC3E}">
        <p14:creationId xmlns:p14="http://schemas.microsoft.com/office/powerpoint/2010/main" val="18973969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Departure Stats.</a:t>
            </a:r>
          </a:p>
        </p:txBody>
      </p:sp>
      <p:sp>
        <p:nvSpPr>
          <p:cNvPr id="3" name="Content Placeholder 2"/>
          <p:cNvSpPr>
            <a:spLocks noGrp="1"/>
          </p:cNvSpPr>
          <p:nvPr>
            <p:ph idx="1"/>
          </p:nvPr>
        </p:nvSpPr>
        <p:spPr/>
        <p:txBody>
          <a:bodyPr>
            <a:normAutofit/>
          </a:bodyPr>
          <a:lstStyle/>
          <a:p>
            <a:pPr marL="285750" indent="-285750">
              <a:buFont typeface="Wingdings" panose="05000000000000000000" pitchFamily="2" charset="2"/>
              <a:buChar char="Ø"/>
            </a:pPr>
            <a:r>
              <a:rPr lang="en-US" dirty="0"/>
              <a:t>For Reports received from August 2024 to August 2025.</a:t>
            </a:r>
          </a:p>
          <a:p>
            <a:pPr marL="685800" lvl="1">
              <a:buFont typeface="Wingdings" panose="05000000000000000000" pitchFamily="2" charset="2"/>
              <a:buChar char="Ø"/>
            </a:pPr>
            <a:r>
              <a:rPr lang="en-US" sz="3000" dirty="0"/>
              <a:t>In that period 260 files closed.</a:t>
            </a:r>
          </a:p>
          <a:p>
            <a:pPr marL="685800" lvl="1">
              <a:buFont typeface="Wingdings" panose="05000000000000000000" pitchFamily="2" charset="2"/>
              <a:buChar char="Ø"/>
            </a:pPr>
            <a:r>
              <a:rPr lang="en-US" sz="3000" dirty="0"/>
              <a:t>Total:  34 files that departed. </a:t>
            </a:r>
          </a:p>
          <a:p>
            <a:pPr marL="685800" lvl="1">
              <a:buFont typeface="Wingdings" panose="05000000000000000000" pitchFamily="2" charset="2"/>
              <a:buChar char="Ø"/>
            </a:pPr>
            <a:r>
              <a:rPr lang="en-US" sz="3000" dirty="0"/>
              <a:t>We adopted 226 of the recommendations.  Departure rate of 13%.</a:t>
            </a:r>
          </a:p>
          <a:p>
            <a:pPr marL="0" indent="0">
              <a:buNone/>
            </a:pPr>
            <a:endParaRPr lang="en-US" dirty="0"/>
          </a:p>
        </p:txBody>
      </p:sp>
    </p:spTree>
    <p:extLst>
      <p:ext uri="{BB962C8B-B14F-4D97-AF65-F5344CB8AC3E}">
        <p14:creationId xmlns:p14="http://schemas.microsoft.com/office/powerpoint/2010/main" val="31963958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Departure Stats Cont.,</a:t>
            </a:r>
          </a:p>
        </p:txBody>
      </p:sp>
      <p:sp>
        <p:nvSpPr>
          <p:cNvPr id="3" name="Content Placeholder 2"/>
          <p:cNvSpPr>
            <a:spLocks noGrp="1"/>
          </p:cNvSpPr>
          <p:nvPr>
            <p:ph idx="1"/>
          </p:nvPr>
        </p:nvSpPr>
        <p:spPr/>
        <p:txBody>
          <a:bodyPr>
            <a:normAutofit/>
          </a:bodyPr>
          <a:lstStyle/>
          <a:p>
            <a:pPr marL="0" indent="0">
              <a:buNone/>
            </a:pPr>
            <a:r>
              <a:rPr lang="en-US" sz="3300" dirty="0"/>
              <a:t>Out of the 34 departures:</a:t>
            </a:r>
          </a:p>
          <a:p>
            <a:pPr marL="285750" indent="-285750">
              <a:buFont typeface="Wingdings" panose="05000000000000000000" pitchFamily="2" charset="2"/>
              <a:buChar char="Ø"/>
            </a:pPr>
            <a:r>
              <a:rPr lang="en-US" dirty="0"/>
              <a:t>18 were recommended for admonitions</a:t>
            </a:r>
          </a:p>
          <a:p>
            <a:pPr marL="685800" lvl="1">
              <a:buFont typeface="Wingdings" panose="05000000000000000000" pitchFamily="2" charset="2"/>
              <a:buChar char="Ø"/>
            </a:pPr>
            <a:r>
              <a:rPr lang="en-US" dirty="0"/>
              <a:t>16 of those ended in DNWs.</a:t>
            </a:r>
          </a:p>
          <a:p>
            <a:pPr marL="685800" lvl="1">
              <a:buFont typeface="Wingdings" panose="05000000000000000000" pitchFamily="2" charset="2"/>
              <a:buChar char="Ø"/>
            </a:pPr>
            <a:r>
              <a:rPr lang="en-US" dirty="0"/>
              <a:t>2 of those ended in more severe discipline.</a:t>
            </a:r>
          </a:p>
          <a:p>
            <a:pPr marL="285750" indent="-285750">
              <a:buFont typeface="Wingdings" panose="05000000000000000000" pitchFamily="2" charset="2"/>
              <a:buChar char="Ø"/>
            </a:pPr>
            <a:r>
              <a:rPr lang="en-US" dirty="0"/>
              <a:t>14 were recommended for DNWs </a:t>
            </a:r>
          </a:p>
          <a:p>
            <a:pPr marL="685800" lvl="1">
              <a:buFont typeface="Wingdings" panose="05000000000000000000" pitchFamily="2" charset="2"/>
              <a:buChar char="Ø"/>
            </a:pPr>
            <a:r>
              <a:rPr lang="en-US" dirty="0"/>
              <a:t>14 of those ended in admonitions.</a:t>
            </a:r>
          </a:p>
          <a:p>
            <a:pPr marL="685800" lvl="1">
              <a:buFont typeface="Wingdings" panose="05000000000000000000" pitchFamily="2" charset="2"/>
              <a:buChar char="Ø"/>
            </a:pPr>
            <a:r>
              <a:rPr lang="en-US" dirty="0"/>
              <a:t>No DNWs ended in more severe discipline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126349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Departure Stats Cont.,</a:t>
            </a:r>
          </a:p>
        </p:txBody>
      </p:sp>
      <p:sp>
        <p:nvSpPr>
          <p:cNvPr id="3" name="Content Placeholder 2"/>
          <p:cNvSpPr>
            <a:spLocks noGrp="1"/>
          </p:cNvSpPr>
          <p:nvPr>
            <p:ph idx="1"/>
          </p:nvPr>
        </p:nvSpPr>
        <p:spPr/>
        <p:txBody>
          <a:bodyPr>
            <a:normAutofit/>
          </a:bodyPr>
          <a:lstStyle/>
          <a:p>
            <a:pPr marL="0" indent="0">
              <a:buNone/>
            </a:pPr>
            <a:r>
              <a:rPr lang="en-US" sz="3500" dirty="0"/>
              <a:t>Out of 34 departures:</a:t>
            </a:r>
          </a:p>
          <a:p>
            <a:pPr marL="285750" indent="-285750">
              <a:buFont typeface="Wingdings" panose="05000000000000000000" pitchFamily="2" charset="2"/>
              <a:buChar char="Ø"/>
            </a:pPr>
            <a:r>
              <a:rPr lang="en-US" dirty="0"/>
              <a:t>2 were recommended for charges </a:t>
            </a:r>
          </a:p>
          <a:p>
            <a:pPr marL="685800" lvl="1">
              <a:buFont typeface="Wingdings" panose="05000000000000000000" pitchFamily="2" charset="2"/>
              <a:buChar char="Ø"/>
            </a:pPr>
            <a:r>
              <a:rPr lang="en-US" dirty="0"/>
              <a:t>Both of those ended in admonition.</a:t>
            </a:r>
          </a:p>
          <a:p>
            <a:pPr marL="685800" lvl="1">
              <a:buFont typeface="Wingdings" panose="05000000000000000000" pitchFamily="2" charset="2"/>
              <a:buChar char="Ø"/>
            </a:pPr>
            <a:r>
              <a:rPr lang="en-US" dirty="0"/>
              <a:t>Zero files recommended charges that ended in DNWs.</a:t>
            </a:r>
          </a:p>
        </p:txBody>
      </p:sp>
    </p:spTree>
    <p:extLst>
      <p:ext uri="{BB962C8B-B14F-4D97-AF65-F5344CB8AC3E}">
        <p14:creationId xmlns:p14="http://schemas.microsoft.com/office/powerpoint/2010/main" val="22732159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1_MJB_PPTemplate_2014">
  <a:themeElements>
    <a:clrScheme name="LPRB">
      <a:dk1>
        <a:srgbClr val="030327"/>
      </a:dk1>
      <a:lt1>
        <a:srgbClr val="F0F0F0"/>
      </a:lt1>
      <a:dk2>
        <a:srgbClr val="172852"/>
      </a:dk2>
      <a:lt2>
        <a:srgbClr val="FEFFFF"/>
      </a:lt2>
      <a:accent1>
        <a:srgbClr val="07074E"/>
      </a:accent1>
      <a:accent2>
        <a:srgbClr val="36376D"/>
      </a:accent2>
      <a:accent3>
        <a:srgbClr val="C8942B"/>
      </a:accent3>
      <a:accent4>
        <a:srgbClr val="172852"/>
      </a:accent4>
      <a:accent5>
        <a:srgbClr val="9D9DF6"/>
      </a:accent5>
      <a:accent6>
        <a:srgbClr val="787878"/>
      </a:accent6>
      <a:hlink>
        <a:srgbClr val="C8942B"/>
      </a:hlink>
      <a:folHlink>
        <a:srgbClr val="9D9DF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6EDFFD50F604FB2466793F679A55B" ma:contentTypeVersion="8" ma:contentTypeDescription="Create a new document." ma:contentTypeScope="" ma:versionID="dc799bfde4d2dd459735492ceeb3ceaa">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444AB-2459-4F23-A3C4-D9B35F150C17}"/>
</file>

<file path=customXml/itemProps2.xml><?xml version="1.0" encoding="utf-8"?>
<ds:datastoreItem xmlns:ds="http://schemas.openxmlformats.org/officeDocument/2006/customXml" ds:itemID="{1F6BC885-A4CF-4DA4-8D0E-16CBD1C6A0E5}"/>
</file>

<file path=customXml/itemProps3.xml><?xml version="1.0" encoding="utf-8"?>
<ds:datastoreItem xmlns:ds="http://schemas.openxmlformats.org/officeDocument/2006/customXml" ds:itemID="{41958D52-D8E6-474F-97DD-4A988A0B6F1D}"/>
</file>

<file path=docProps/app.xml><?xml version="1.0" encoding="utf-8"?>
<Properties xmlns="http://schemas.openxmlformats.org/officeDocument/2006/extended-properties" xmlns:vt="http://schemas.openxmlformats.org/officeDocument/2006/docPropsVTypes">
  <Template>MJB PowerPoint</Template>
  <TotalTime>0</TotalTime>
  <Words>3083</Words>
  <Application>Microsoft Office PowerPoint</Application>
  <PresentationFormat>On-screen Show (4:3)</PresentationFormat>
  <Paragraphs>244</Paragraphs>
  <Slides>52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Palatino Linotype</vt:lpstr>
      <vt:lpstr>Wingdings</vt:lpstr>
      <vt:lpstr>MJB_PPTemplate_2014</vt:lpstr>
      <vt:lpstr>1_MJB_PPTemplate_2014</vt:lpstr>
      <vt:lpstr> When We Depart   Examining When the OLPR Departs From DEC Recommendations </vt:lpstr>
      <vt:lpstr>DEC OPTIONS</vt:lpstr>
      <vt:lpstr>DEC Options</vt:lpstr>
      <vt:lpstr>DEC Options, Cont.</vt:lpstr>
      <vt:lpstr>DEC Options, Cont.</vt:lpstr>
      <vt:lpstr>Departure Stats.</vt:lpstr>
      <vt:lpstr>Departure Stats.</vt:lpstr>
      <vt:lpstr>Departure Stats Cont.,</vt:lpstr>
      <vt:lpstr>Departure Stats Cont.,</vt:lpstr>
      <vt:lpstr>Departure Stats Cont.,</vt:lpstr>
      <vt:lpstr> Reasons for Departure Include: </vt:lpstr>
      <vt:lpstr>Reasons for Departure Include: </vt:lpstr>
      <vt:lpstr>Reasons for Departure Include: </vt:lpstr>
      <vt:lpstr>PowerPoint Presentation</vt:lpstr>
      <vt:lpstr>Case Study 1:  From Admonition to Dismissal </vt:lpstr>
      <vt:lpstr>Case Study 1, Cont.</vt:lpstr>
      <vt:lpstr>Case Study 1, Cont.</vt:lpstr>
      <vt:lpstr>Case Study 1, Cont.</vt:lpstr>
      <vt:lpstr>Case Study 1, Cont.</vt:lpstr>
      <vt:lpstr>Case Study 2:  DNW to ADM</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Case Study 2</vt:lpstr>
      <vt:lpstr>PowerPoint Presentation</vt:lpstr>
      <vt:lpstr>Case Study 3: ADM to Public </vt:lpstr>
      <vt:lpstr>Case Study 3: ADM to Public </vt:lpstr>
      <vt:lpstr>Case Study 3:  ADM to Public </vt:lpstr>
      <vt:lpstr>Case Study 3: ADM to Public </vt:lpstr>
      <vt:lpstr>Case Study 3: ADM to Public </vt:lpstr>
      <vt:lpstr>Case Study 3: ADM to Public </vt:lpstr>
      <vt:lpstr>Case Study 3: ADM to Public </vt:lpstr>
      <vt:lpstr>Case Study 3: ADM to Public </vt:lpstr>
      <vt:lpstr>Case Study 3: ADM to Public </vt:lpstr>
      <vt:lpstr>Case Study 3: ADM to Public </vt:lpstr>
      <vt:lpstr>PowerPoint Presentation</vt:lpstr>
      <vt:lpstr>CLOSING COMMENTS</vt:lpstr>
      <vt:lpstr>QUESTIONS?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2025-10-03T03:25:32Z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4543c82-bfb1-4059-96af-7a0a0f468681_Enabled">
    <vt:lpwstr>true</vt:lpwstr>
  </property>
  <property fmtid="{D5CDD505-2E9C-101B-9397-08002B2CF9AE}" pid="3" name="MSIP_Label_14543c82-bfb1-4059-96af-7a0a0f468681_SetDate">
    <vt:lpwstr>2025-04-17T02:50:53Z</vt:lpwstr>
  </property>
  <property fmtid="{D5CDD505-2E9C-101B-9397-08002B2CF9AE}" pid="4" name="MSIP_Label_14543c82-bfb1-4059-96af-7a0a0f468681_Method">
    <vt:lpwstr>Standard</vt:lpwstr>
  </property>
  <property fmtid="{D5CDD505-2E9C-101B-9397-08002B2CF9AE}" pid="5" name="MSIP_Label_14543c82-bfb1-4059-96af-7a0a0f468681_Name">
    <vt:lpwstr>High</vt:lpwstr>
  </property>
  <property fmtid="{D5CDD505-2E9C-101B-9397-08002B2CF9AE}" pid="6" name="MSIP_Label_14543c82-bfb1-4059-96af-7a0a0f468681_SiteId">
    <vt:lpwstr>8cf8312b-4c34-4b6f-9dee-c56512a7510f</vt:lpwstr>
  </property>
  <property fmtid="{D5CDD505-2E9C-101B-9397-08002B2CF9AE}" pid="7" name="MSIP_Label_14543c82-bfb1-4059-96af-7a0a0f468681_ActionId">
    <vt:lpwstr>8471dfd7-7afd-4b2b-9ccc-ad694ae428b1</vt:lpwstr>
  </property>
  <property fmtid="{D5CDD505-2E9C-101B-9397-08002B2CF9AE}" pid="8" name="MSIP_Label_14543c82-bfb1-4059-96af-7a0a0f468681_ContentBits">
    <vt:lpwstr>0</vt:lpwstr>
  </property>
  <property fmtid="{D5CDD505-2E9C-101B-9397-08002B2CF9AE}" pid="9" name="ContentTypeId">
    <vt:lpwstr>0x0101001E46EDFFD50F604FB2466793F679A55B</vt:lpwstr>
  </property>
</Properties>
</file>