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0"/>
  </p:notesMasterIdLst>
  <p:handoutMasterIdLst>
    <p:handoutMasterId r:id="rId21"/>
  </p:handoutMasterIdLst>
  <p:sldIdLst>
    <p:sldId id="621" r:id="rId2"/>
    <p:sldId id="627" r:id="rId3"/>
    <p:sldId id="645" r:id="rId4"/>
    <p:sldId id="643" r:id="rId5"/>
    <p:sldId id="622" r:id="rId6"/>
    <p:sldId id="646" r:id="rId7"/>
    <p:sldId id="647" r:id="rId8"/>
    <p:sldId id="649" r:id="rId9"/>
    <p:sldId id="624" r:id="rId10"/>
    <p:sldId id="652" r:id="rId11"/>
    <p:sldId id="650" r:id="rId12"/>
    <p:sldId id="651" r:id="rId13"/>
    <p:sldId id="642" r:id="rId14"/>
    <p:sldId id="636" r:id="rId15"/>
    <p:sldId id="640" r:id="rId16"/>
    <p:sldId id="638" r:id="rId17"/>
    <p:sldId id="637" r:id="rId18"/>
    <p:sldId id="628" r:id="rId19"/>
  </p:sldIdLst>
  <p:sldSz cx="9144000" cy="6858000" type="screen4x3"/>
  <p:notesSz cx="7010400" cy="92964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77777"/>
    <a:srgbClr val="3B4A6C"/>
    <a:srgbClr val="666699"/>
    <a:srgbClr val="EA65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89" autoAdjust="0"/>
    <p:restoredTop sz="76528" autoAdjust="0"/>
  </p:normalViewPr>
  <p:slideViewPr>
    <p:cSldViewPr>
      <p:cViewPr varScale="1">
        <p:scale>
          <a:sx n="75" d="100"/>
          <a:sy n="75" d="100"/>
        </p:scale>
        <p:origin x="1421" y="4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Sheet1!$B$1</c:f>
              <c:strCache>
                <c:ptCount val="1"/>
                <c:pt idx="0">
                  <c:v>As of 7/1/2024, there were 221 DEC members across the 21 districts</c:v>
                </c:pt>
              </c:strCache>
            </c:strRef>
          </c:tx>
          <c:dPt>
            <c:idx val="0"/>
            <c:bubble3D val="0"/>
            <c:spPr>
              <a:solidFill>
                <a:schemeClr val="accent2">
                  <a:shade val="76000"/>
                </a:schemeClr>
              </a:solidFill>
              <a:ln w="19050">
                <a:solidFill>
                  <a:schemeClr val="lt1"/>
                </a:solidFill>
              </a:ln>
              <a:effectLst/>
            </c:spPr>
            <c:extLst>
              <c:ext xmlns:c16="http://schemas.microsoft.com/office/drawing/2014/chart" uri="{C3380CC4-5D6E-409C-BE32-E72D297353CC}">
                <c16:uniqueId val="{00000001-1270-473C-AB3F-58829C9A7289}"/>
              </c:ext>
            </c:extLst>
          </c:dPt>
          <c:dPt>
            <c:idx val="1"/>
            <c:bubble3D val="0"/>
            <c:spPr>
              <a:solidFill>
                <a:schemeClr val="accent2">
                  <a:tint val="77000"/>
                </a:schemeClr>
              </a:solidFill>
              <a:ln w="19050">
                <a:solidFill>
                  <a:schemeClr val="lt1"/>
                </a:solidFill>
              </a:ln>
              <a:effectLst/>
            </c:spPr>
            <c:extLst>
              <c:ext xmlns:c16="http://schemas.microsoft.com/office/drawing/2014/chart" uri="{C3380CC4-5D6E-409C-BE32-E72D297353CC}">
                <c16:uniqueId val="{00000002-1270-473C-AB3F-58829C9A7289}"/>
              </c:ext>
            </c:extLst>
          </c:dPt>
          <c:dLbls>
            <c:dLbl>
              <c:idx val="0"/>
              <c:layout>
                <c:manualLayout>
                  <c:x val="0.17149758454106281"/>
                  <c:y val="-3.8997793722785473E-2"/>
                </c:manualLayout>
              </c:layout>
              <c:spPr>
                <a:solidFill>
                  <a:srgbClr val="FEFFFF"/>
                </a:solidFill>
                <a:ln>
                  <a:solidFill>
                    <a:srgbClr val="030327">
                      <a:lumMod val="25000"/>
                      <a:lumOff val="75000"/>
                    </a:srgbClr>
                  </a:solidFill>
                </a:ln>
                <a:effectLst/>
              </c:spPr>
              <c:txPr>
                <a:bodyPr rot="0" spcFirstLastPara="1" vertOverflow="clip" horzOverflow="clip" vert="horz" wrap="square" lIns="38100" tIns="19050" rIns="38100" bIns="19050" anchor="ctr" anchorCtr="1">
                  <a:noAutofit/>
                </a:bodyPr>
                <a:lstStyle/>
                <a:p>
                  <a:pPr>
                    <a:defRPr sz="1400" b="0" i="0" u="none" strike="noStrike" kern="1200" baseline="0">
                      <a:solidFill>
                        <a:schemeClr val="tx1"/>
                      </a:solidFill>
                      <a:latin typeface="Palatino Linotype" panose="02040502050505030304" pitchFamily="18"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9181963582677167"/>
                      <c:h val="0.16313870892720689"/>
                    </c:manualLayout>
                  </c15:layout>
                </c:ext>
                <c:ext xmlns:c16="http://schemas.microsoft.com/office/drawing/2014/chart" uri="{C3380CC4-5D6E-409C-BE32-E72D297353CC}">
                  <c16:uniqueId val="{00000001-1270-473C-AB3F-58829C9A7289}"/>
                </c:ext>
              </c:extLst>
            </c:dLbl>
            <c:dLbl>
              <c:idx val="1"/>
              <c:spPr>
                <a:solidFill>
                  <a:srgbClr val="FEFFFF"/>
                </a:solidFill>
                <a:ln>
                  <a:solidFill>
                    <a:srgbClr val="030327">
                      <a:lumMod val="25000"/>
                      <a:lumOff val="75000"/>
                    </a:srgbClr>
                  </a:solidFill>
                </a:ln>
                <a:effectLst/>
              </c:spPr>
              <c:txPr>
                <a:bodyPr rot="0" spcFirstLastPara="1" vertOverflow="clip" horzOverflow="clip" vert="horz" wrap="square" lIns="38100" tIns="19050" rIns="38100" bIns="19050" anchor="ctr" anchorCtr="1">
                  <a:noAutofit/>
                </a:bodyPr>
                <a:lstStyle/>
                <a:p>
                  <a:pPr>
                    <a:defRPr sz="1400" b="0" i="0" u="none" strike="noStrike" kern="1200" baseline="0">
                      <a:solidFill>
                        <a:schemeClr val="tx1"/>
                      </a:solidFill>
                      <a:latin typeface="Palatino Linotype" panose="02040502050505030304" pitchFamily="18" charset="0"/>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7654732611548555"/>
                      <c:h val="0.21843861922323002"/>
                    </c:manualLayout>
                  </c15:layout>
                </c:ext>
                <c:ext xmlns:c16="http://schemas.microsoft.com/office/drawing/2014/chart" uri="{C3380CC4-5D6E-409C-BE32-E72D297353CC}">
                  <c16:uniqueId val="{00000002-1270-473C-AB3F-58829C9A7289}"/>
                </c:ext>
              </c:extLst>
            </c:dLbl>
            <c:spPr>
              <a:solidFill>
                <a:srgbClr val="FEFFFF"/>
              </a:solidFill>
              <a:ln>
                <a:solidFill>
                  <a:srgbClr val="030327">
                    <a:lumMod val="25000"/>
                    <a:lumOff val="75000"/>
                  </a:srgb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solidFill>
                    <a:latin typeface="Palatino Linotype" panose="02040502050505030304" pitchFamily="18" charset="0"/>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Lawyers (177)</c:v>
                </c:pt>
                <c:pt idx="1">
                  <c:v>Nonlawyers (44)</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0-1270-473C-AB3F-58829C9A7289}"/>
            </c:ext>
          </c:extLst>
        </c:ser>
        <c:dLbls>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E3444F-7C5B-472D-BB85-F1D87E74878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61CEF1A-3EF9-4234-8AD6-2672F888C7C9}"/>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6229D2E-0B02-4C2C-8CEC-FB05505210C7}" type="datetimeFigureOut">
              <a:rPr lang="en-US" smtClean="0"/>
              <a:t>9/23/2024</a:t>
            </a:fld>
            <a:endParaRPr lang="en-US" dirty="0"/>
          </a:p>
        </p:txBody>
      </p:sp>
      <p:sp>
        <p:nvSpPr>
          <p:cNvPr id="4" name="Footer Placeholder 3">
            <a:extLst>
              <a:ext uri="{FF2B5EF4-FFF2-40B4-BE49-F238E27FC236}">
                <a16:creationId xmlns:a16="http://schemas.microsoft.com/office/drawing/2014/main" id="{DD8F6372-036C-4B58-8232-F0C958D84C6B}"/>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81100D1-053F-49B8-8F1C-95EFCF4AD10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F95DC88-0DCE-46EA-A20C-25E9D01D2AB8}" type="slidenum">
              <a:rPr lang="en-US" smtClean="0"/>
              <a:t>‹#›</a:t>
            </a:fld>
            <a:endParaRPr lang="en-US" dirty="0"/>
          </a:p>
        </p:txBody>
      </p:sp>
    </p:spTree>
    <p:extLst>
      <p:ext uri="{BB962C8B-B14F-4D97-AF65-F5344CB8AC3E}">
        <p14:creationId xmlns:p14="http://schemas.microsoft.com/office/powerpoint/2010/main" val="3095332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768E99F-7375-4A63-8EBF-F2F5037BF4AD}" type="datetimeFigureOut">
              <a:rPr lang="en-US" smtClean="0"/>
              <a:t>9/23/2024</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EC98D6B-8BA3-4755-9167-0CD15EFEB4A3}" type="slidenum">
              <a:rPr lang="en-US" smtClean="0"/>
              <a:t>‹#›</a:t>
            </a:fld>
            <a:endParaRPr lang="en-US" dirty="0"/>
          </a:p>
        </p:txBody>
      </p:sp>
    </p:spTree>
    <p:extLst>
      <p:ext uri="{BB962C8B-B14F-4D97-AF65-F5344CB8AC3E}">
        <p14:creationId xmlns:p14="http://schemas.microsoft.com/office/powerpoint/2010/main" val="4115391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C98D6B-8BA3-4755-9167-0CD15EFEB4A3}" type="slidenum">
              <a:rPr lang="en-US" smtClean="0"/>
              <a:t>1</a:t>
            </a:fld>
            <a:endParaRPr lang="en-US" dirty="0"/>
          </a:p>
        </p:txBody>
      </p:sp>
    </p:spTree>
    <p:extLst>
      <p:ext uri="{BB962C8B-B14F-4D97-AF65-F5344CB8AC3E}">
        <p14:creationId xmlns:p14="http://schemas.microsoft.com/office/powerpoint/2010/main" val="2372855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C98D6B-8BA3-4755-9167-0CD15EFEB4A3}" type="slidenum">
              <a:rPr lang="en-US" smtClean="0"/>
              <a:t>14</a:t>
            </a:fld>
            <a:endParaRPr lang="en-US" dirty="0"/>
          </a:p>
        </p:txBody>
      </p:sp>
    </p:spTree>
    <p:extLst>
      <p:ext uri="{BB962C8B-B14F-4D97-AF65-F5344CB8AC3E}">
        <p14:creationId xmlns:p14="http://schemas.microsoft.com/office/powerpoint/2010/main" val="1575510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3"/>
                </a:solidFill>
                <a:latin typeface="Palatino Linotype" panose="02040502050505030304" pitchFamily="18" charset="0"/>
              </a:defRPr>
            </a:lvl1pPr>
          </a:lstStyle>
          <a:p>
            <a:r>
              <a:rPr lang="en-US"/>
              <a:t>Click to edit Master title style</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aseline="0">
                <a:solidFill>
                  <a:schemeClr val="accent1"/>
                </a:solidFill>
                <a:latin typeface="Palatino Linotype" panose="0204050205050503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Sample text here</a:t>
            </a:r>
          </a:p>
        </p:txBody>
      </p:sp>
      <p:sp>
        <p:nvSpPr>
          <p:cNvPr id="4" name="Date Placeholder 3"/>
          <p:cNvSpPr>
            <a:spLocks noGrp="1"/>
          </p:cNvSpPr>
          <p:nvPr>
            <p:ph type="dt" sz="half" idx="10"/>
          </p:nvPr>
        </p:nvSpPr>
        <p:spPr/>
        <p:txBody>
          <a:bodyPr/>
          <a:lstStyle/>
          <a:p>
            <a:fld id="{D393819D-E04D-4EC1-904C-0F52405CAACB}" type="datetime1">
              <a:rPr lang="en-US" smtClean="0"/>
              <a:t>9/23/2024</a:t>
            </a:fld>
            <a:endParaRPr lang="en-US" dirty="0"/>
          </a:p>
        </p:txBody>
      </p:sp>
      <p:sp>
        <p:nvSpPr>
          <p:cNvPr id="6" name="Slide Number Placeholder 5"/>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32391206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panose="02040502050505030304" pitchFamily="18"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07E0EB-59EE-4963-95A0-B5BFD52E44FA}" type="datetime1">
              <a:rPr lang="en-US" smtClean="0"/>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321118987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Palatino Linotype" panose="02040502050505030304" pitchFamily="18" charset="0"/>
              </a:defRPr>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39AD6-314B-40B7-8250-58C7AD73CA06}" type="datetime1">
              <a:rPr lang="en-US" smtClean="0"/>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133083849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latin typeface="Palatino Linotype" panose="02040502050505030304" pitchFamily="18"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AE2109-E5FF-4228-AE92-F3FE1D396B24}" type="datetime1">
              <a:rPr lang="en-US" smtClean="0"/>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31054789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Palatino Linotype" panose="02040502050505030304" pitchFamily="18"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Palatino Linotype" panose="0204050205050503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2C0472-E88D-430A-9181-59AEFA008553}" type="datetime1">
              <a:rPr lang="en-US" smtClean="0"/>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427684283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panose="02040502050505030304" pitchFamily="18"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Palatino Linotype" panose="02040502050505030304" pitchFamily="18" charset="0"/>
              </a:defRPr>
            </a:lvl1pPr>
            <a:lvl2pPr>
              <a:defRPr sz="2400">
                <a:latin typeface="Palatino Linotype" panose="02040502050505030304" pitchFamily="18" charset="0"/>
              </a:defRPr>
            </a:lvl2pPr>
            <a:lvl3pPr>
              <a:defRPr sz="2000">
                <a:latin typeface="Palatino Linotype" panose="02040502050505030304" pitchFamily="18" charset="0"/>
              </a:defRPr>
            </a:lvl3pPr>
            <a:lvl4pPr>
              <a:defRPr sz="1800">
                <a:latin typeface="Palatino Linotype" panose="02040502050505030304" pitchFamily="18" charset="0"/>
              </a:defRPr>
            </a:lvl4pPr>
            <a:lvl5pPr>
              <a:defRPr sz="1800">
                <a:latin typeface="Palatino Linotype" panose="02040502050505030304"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Palatino Linotype" panose="02040502050505030304" pitchFamily="18" charset="0"/>
              </a:defRPr>
            </a:lvl1pPr>
            <a:lvl2pPr>
              <a:defRPr sz="2400">
                <a:latin typeface="Palatino Linotype" panose="02040502050505030304" pitchFamily="18" charset="0"/>
              </a:defRPr>
            </a:lvl2pPr>
            <a:lvl3pPr>
              <a:defRPr sz="2000">
                <a:latin typeface="Palatino Linotype" panose="02040502050505030304" pitchFamily="18" charset="0"/>
              </a:defRPr>
            </a:lvl3pPr>
            <a:lvl4pPr>
              <a:defRPr sz="1800">
                <a:latin typeface="Palatino Linotype" panose="02040502050505030304" pitchFamily="18" charset="0"/>
              </a:defRPr>
            </a:lvl4pPr>
            <a:lvl5pPr>
              <a:defRPr sz="1800">
                <a:latin typeface="Palatino Linotype" panose="02040502050505030304"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E5FB89-3774-449D-9258-DF1A9831914A}" type="datetime1">
              <a:rPr lang="en-US" smtClean="0"/>
              <a:t>9/23/2024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408778357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panose="02040502050505030304" pitchFamily="18"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Palatino Linotype" panose="020405020505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Palatino Linotype" panose="02040502050505030304" pitchFamily="18" charset="0"/>
              </a:defRPr>
            </a:lvl1pPr>
            <a:lvl2pPr>
              <a:defRPr sz="2000">
                <a:latin typeface="Palatino Linotype" panose="02040502050505030304" pitchFamily="18" charset="0"/>
              </a:defRPr>
            </a:lvl2pPr>
            <a:lvl3pPr>
              <a:defRPr sz="1800">
                <a:latin typeface="Palatino Linotype" panose="02040502050505030304" pitchFamily="18" charset="0"/>
              </a:defRPr>
            </a:lvl3pPr>
            <a:lvl4pPr>
              <a:defRPr sz="1600">
                <a:latin typeface="Palatino Linotype" panose="02040502050505030304" pitchFamily="18" charset="0"/>
              </a:defRPr>
            </a:lvl4pPr>
            <a:lvl5pPr>
              <a:defRPr sz="1600">
                <a:latin typeface="Palatino Linotype" panose="02040502050505030304" pitchFamily="18"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Palatino Linotype" panose="020405020505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Palatino Linotype" panose="02040502050505030304" pitchFamily="18" charset="0"/>
              </a:defRPr>
            </a:lvl1pPr>
            <a:lvl2pPr>
              <a:defRPr sz="2000">
                <a:latin typeface="Palatino Linotype" panose="02040502050505030304" pitchFamily="18" charset="0"/>
              </a:defRPr>
            </a:lvl2pPr>
            <a:lvl3pPr>
              <a:defRPr sz="1800">
                <a:latin typeface="Palatino Linotype" panose="02040502050505030304" pitchFamily="18" charset="0"/>
              </a:defRPr>
            </a:lvl3pPr>
            <a:lvl4pPr>
              <a:defRPr sz="1600">
                <a:latin typeface="Palatino Linotype" panose="02040502050505030304" pitchFamily="18" charset="0"/>
              </a:defRPr>
            </a:lvl4pPr>
            <a:lvl5pPr>
              <a:defRPr sz="1600">
                <a:latin typeface="Palatino Linotype" panose="02040502050505030304" pitchFamily="18"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B541B7-F4E8-4064-B2B7-A5AC41D2C2FE}" type="datetime1">
              <a:rPr lang="en-US" smtClean="0"/>
              <a:t>9/23/2024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190346616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panose="02040502050505030304" pitchFamily="18" charset="0"/>
              </a:defRPr>
            </a:lvl1pPr>
          </a:lstStyle>
          <a:p>
            <a:r>
              <a:rPr lang="en-US"/>
              <a:t>Click to edit Master title style</a:t>
            </a:r>
          </a:p>
        </p:txBody>
      </p:sp>
      <p:sp>
        <p:nvSpPr>
          <p:cNvPr id="3" name="Date Placeholder 2"/>
          <p:cNvSpPr>
            <a:spLocks noGrp="1"/>
          </p:cNvSpPr>
          <p:nvPr>
            <p:ph type="dt" sz="half" idx="10"/>
          </p:nvPr>
        </p:nvSpPr>
        <p:spPr/>
        <p:txBody>
          <a:bodyPr/>
          <a:lstStyle/>
          <a:p>
            <a:fld id="{95F7DB57-210E-493E-9E73-4C5CC41F4694}" type="datetime1">
              <a:rPr lang="en-US" smtClean="0"/>
              <a:t>9/23/2024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141381951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A7A4C9-6F63-4D40-98A3-930534A3E7A3}" type="datetime1">
              <a:rPr lang="en-US" smtClean="0"/>
              <a:t>9/23/2024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56814396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Palatino Linotype" panose="02040502050505030304" pitchFamily="18"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Palatino Linotype" panose="02040502050505030304" pitchFamily="18" charset="0"/>
              </a:defRPr>
            </a:lvl1pPr>
            <a:lvl2pPr>
              <a:defRPr sz="2800">
                <a:latin typeface="Palatino Linotype" panose="02040502050505030304" pitchFamily="18" charset="0"/>
              </a:defRPr>
            </a:lvl2pPr>
            <a:lvl3pPr>
              <a:defRPr sz="2400">
                <a:latin typeface="Palatino Linotype" panose="02040502050505030304" pitchFamily="18" charset="0"/>
              </a:defRPr>
            </a:lvl3pPr>
            <a:lvl4pPr>
              <a:defRPr sz="2000">
                <a:latin typeface="Palatino Linotype" panose="02040502050505030304" pitchFamily="18" charset="0"/>
              </a:defRPr>
            </a:lvl4pPr>
            <a:lvl5pPr>
              <a:defRPr sz="2000">
                <a:latin typeface="Palatino Linotype" panose="02040502050505030304" pitchFamily="18"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Palatino Linotype" panose="0204050205050503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6193B2-FE63-4FC9-BFAB-1003BB859B61}" type="datetime1">
              <a:rPr lang="en-US" smtClean="0"/>
              <a:t>9/23/2024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79007110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Palatino Linotype" panose="02040502050505030304" pitchFamily="18"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Palatino Linotype" panose="0204050205050503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Palatino Linotype" panose="0204050205050503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17234B-9662-4BA5-AB3B-E01FEB361C0B}" type="datetime1">
              <a:rPr lang="en-US" smtClean="0"/>
              <a:t>9/23/2024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282557828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81A4F-A5E2-4858-AEFF-BD5F748B0DAB}" type="datetime1">
              <a:rPr lang="en-US" smtClean="0"/>
              <a:t>9/23/2024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8E273-6C07-42B9-938C-5DDBAF3066F5}" type="slidenum">
              <a:rPr lang="en-US" smtClean="0"/>
              <a:t>‹#›</a:t>
            </a:fld>
            <a:endParaRPr lang="en-US" dirty="0"/>
          </a:p>
        </p:txBody>
      </p:sp>
      <p:grpSp>
        <p:nvGrpSpPr>
          <p:cNvPr id="16" name="Group 15"/>
          <p:cNvGrpSpPr/>
          <p:nvPr userDrawn="1"/>
        </p:nvGrpSpPr>
        <p:grpSpPr>
          <a:xfrm>
            <a:off x="-14748" y="6126163"/>
            <a:ext cx="9158748" cy="731837"/>
            <a:chOff x="-14748" y="6126163"/>
            <a:chExt cx="9158748" cy="731837"/>
          </a:xfrm>
        </p:grpSpPr>
        <p:sp>
          <p:nvSpPr>
            <p:cNvPr id="13" name="Rectangle 12"/>
            <p:cNvSpPr/>
            <p:nvPr userDrawn="1"/>
          </p:nvSpPr>
          <p:spPr>
            <a:xfrm>
              <a:off x="-14748" y="6126163"/>
              <a:ext cx="9158748" cy="7318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LP</a:t>
              </a:r>
            </a:p>
          </p:txBody>
        </p:sp>
        <p:cxnSp>
          <p:nvCxnSpPr>
            <p:cNvPr id="7" name="Straight Connector 6"/>
            <p:cNvCxnSpPr/>
            <p:nvPr userDrawn="1"/>
          </p:nvCxnSpPr>
          <p:spPr>
            <a:xfrm>
              <a:off x="-14748" y="6126163"/>
              <a:ext cx="9158748"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userDrawn="1"/>
        </p:nvGrpSpPr>
        <p:grpSpPr>
          <a:xfrm>
            <a:off x="3657600" y="6149184"/>
            <a:ext cx="5638800" cy="791765"/>
            <a:chOff x="1371600" y="6149181"/>
            <a:chExt cx="4572000" cy="816435"/>
          </a:xfrm>
        </p:grpSpPr>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71600" y="6149181"/>
              <a:ext cx="679391" cy="685800"/>
            </a:xfrm>
            <a:prstGeom prst="rect">
              <a:avLst/>
            </a:prstGeom>
          </p:spPr>
        </p:pic>
        <p:sp>
          <p:nvSpPr>
            <p:cNvPr id="10" name="TextBox 9"/>
            <p:cNvSpPr txBox="1"/>
            <p:nvPr userDrawn="1"/>
          </p:nvSpPr>
          <p:spPr>
            <a:xfrm>
              <a:off x="2125980" y="6172200"/>
              <a:ext cx="3817620" cy="793416"/>
            </a:xfrm>
            <a:prstGeom prst="rect">
              <a:avLst/>
            </a:prstGeom>
            <a:noFill/>
          </p:spPr>
          <p:txBody>
            <a:bodyPr wrap="square" rtlCol="0">
              <a:spAutoFit/>
            </a:bodyPr>
            <a:lstStyle/>
            <a:p>
              <a:r>
                <a:rPr lang="en-US" sz="1600" b="1" dirty="0">
                  <a:solidFill>
                    <a:srgbClr val="3B4A6C"/>
                  </a:solidFill>
                  <a:latin typeface="Palatino Linotype" panose="02040502050505030304" pitchFamily="18" charset="0"/>
                </a:rPr>
                <a:t>Office</a:t>
              </a:r>
              <a:r>
                <a:rPr lang="en-US" sz="1600" b="1" baseline="0" dirty="0">
                  <a:solidFill>
                    <a:srgbClr val="3B4A6C"/>
                  </a:solidFill>
                  <a:latin typeface="Palatino Linotype" panose="02040502050505030304" pitchFamily="18" charset="0"/>
                </a:rPr>
                <a:t> of Lawyers Professional Responsibility</a:t>
              </a:r>
              <a:endParaRPr lang="en-US" sz="1200" b="1" dirty="0">
                <a:solidFill>
                  <a:srgbClr val="3B4A6C"/>
                </a:solidFill>
                <a:latin typeface="Palatino Linotype" panose="02040502050505030304" pitchFamily="18" charset="0"/>
              </a:endParaRPr>
            </a:p>
            <a:p>
              <a:r>
                <a:rPr lang="en-US" sz="1200" b="1" i="1" dirty="0">
                  <a:solidFill>
                    <a:srgbClr val="3B4A6C"/>
                  </a:solidFill>
                  <a:latin typeface="Palatino Linotype" panose="02040502050505030304" pitchFamily="18" charset="0"/>
                </a:rPr>
                <a:t>Protecting the Public</a:t>
              </a:r>
              <a:r>
                <a:rPr lang="en-US" sz="1200" b="1" i="1" baseline="0" dirty="0">
                  <a:solidFill>
                    <a:srgbClr val="3B4A6C"/>
                  </a:solidFill>
                  <a:latin typeface="Palatino Linotype" panose="02040502050505030304" pitchFamily="18" charset="0"/>
                </a:rPr>
                <a:t> · Strengthening the Profession</a:t>
              </a:r>
              <a:endParaRPr lang="en-US" sz="1200" b="1" i="1" dirty="0">
                <a:solidFill>
                  <a:srgbClr val="3B4A6C"/>
                </a:solidFill>
                <a:latin typeface="Palatino Linotype" panose="02040502050505030304" pitchFamily="18" charset="0"/>
              </a:endParaRPr>
            </a:p>
          </p:txBody>
        </p:sp>
      </p:grpSp>
    </p:spTree>
    <p:extLst>
      <p:ext uri="{BB962C8B-B14F-4D97-AF65-F5344CB8AC3E}">
        <p14:creationId xmlns:p14="http://schemas.microsoft.com/office/powerpoint/2010/main" val="3663477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defTabSz="914400" rtl="0" eaLnBrk="1" latinLnBrk="0" hangingPunct="1">
        <a:spcBef>
          <a:spcPct val="0"/>
        </a:spcBef>
        <a:buNone/>
        <a:defRPr sz="4400" kern="1200">
          <a:solidFill>
            <a:schemeClr val="accent1"/>
          </a:solidFill>
          <a:latin typeface="Palatino Linotype" panose="0204050205050503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Palatino Linotype" panose="02040502050505030304" pitchFamily="18"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Palatino Linotype" panose="020405020505050303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Palatino Linotype" panose="020405020505050303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Palatino Linotype" panose="020405020505050303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Palatino Linotype" panose="0204050205050503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696200" cy="2819400"/>
          </a:xfrm>
        </p:spPr>
        <p:txBody>
          <a:bodyPr>
            <a:normAutofit/>
          </a:bodyPr>
          <a:lstStyle/>
          <a:p>
            <a:r>
              <a:rPr lang="en-US" b="1" dirty="0">
                <a:solidFill>
                  <a:schemeClr val="accent2"/>
                </a:solidFill>
              </a:rPr>
              <a:t>Nonlawyer Involvement in the Disciplinary System:</a:t>
            </a:r>
            <a:br>
              <a:rPr lang="en-US" b="1" dirty="0">
                <a:solidFill>
                  <a:schemeClr val="accent2"/>
                </a:solidFill>
              </a:rPr>
            </a:br>
            <a:r>
              <a:rPr lang="en-US" b="1" dirty="0">
                <a:solidFill>
                  <a:schemeClr val="accent2"/>
                </a:solidFill>
              </a:rPr>
              <a:t>A Panel Discussion</a:t>
            </a:r>
          </a:p>
        </p:txBody>
      </p:sp>
      <p:sp>
        <p:nvSpPr>
          <p:cNvPr id="3" name="Subtitle 2"/>
          <p:cNvSpPr>
            <a:spLocks noGrp="1"/>
          </p:cNvSpPr>
          <p:nvPr>
            <p:ph type="subTitle" idx="1"/>
          </p:nvPr>
        </p:nvSpPr>
        <p:spPr>
          <a:xfrm>
            <a:off x="1371600" y="3810000"/>
            <a:ext cx="6477000" cy="2057399"/>
          </a:xfrm>
        </p:spPr>
        <p:txBody>
          <a:bodyPr>
            <a:normAutofit lnSpcReduction="10000"/>
          </a:bodyPr>
          <a:lstStyle/>
          <a:p>
            <a:r>
              <a:rPr lang="en-US" sz="2400" b="1" dirty="0">
                <a:solidFill>
                  <a:schemeClr val="tx2"/>
                </a:solidFill>
              </a:rPr>
              <a:t>Panelists:</a:t>
            </a:r>
          </a:p>
          <a:p>
            <a:r>
              <a:rPr lang="en-US" sz="2400" b="1" dirty="0">
                <a:solidFill>
                  <a:schemeClr val="tx2"/>
                </a:solidFill>
              </a:rPr>
              <a:t>Maren Koncilja &amp; Paul Lehman</a:t>
            </a:r>
          </a:p>
          <a:p>
            <a:endParaRPr lang="en-US" sz="2000" b="1" dirty="0">
              <a:solidFill>
                <a:schemeClr val="tx2"/>
              </a:solidFill>
            </a:endParaRPr>
          </a:p>
          <a:p>
            <a:pPr algn="l"/>
            <a:r>
              <a:rPr lang="en-US" sz="1600" b="1" dirty="0">
                <a:solidFill>
                  <a:schemeClr val="tx2"/>
                </a:solidFill>
              </a:rPr>
              <a:t>	     Moderator:  Kristine Nelson Fuge</a:t>
            </a:r>
          </a:p>
          <a:p>
            <a:pPr algn="l"/>
            <a:r>
              <a:rPr lang="en-US" sz="1600" b="1" dirty="0">
                <a:solidFill>
                  <a:schemeClr val="tx2"/>
                </a:solidFill>
              </a:rPr>
              <a:t>	     Senior Assistant Director</a:t>
            </a:r>
          </a:p>
          <a:p>
            <a:pPr algn="l"/>
            <a:r>
              <a:rPr lang="en-US" sz="1600" b="1" dirty="0">
                <a:solidFill>
                  <a:schemeClr val="tx2"/>
                </a:solidFill>
              </a:rPr>
              <a:t>	     Office of Lawyers Professional Responsibility</a:t>
            </a:r>
          </a:p>
          <a:p>
            <a:pPr algn="r"/>
            <a:endParaRPr lang="en-US" sz="1600" b="1" dirty="0">
              <a:solidFill>
                <a:schemeClr val="tx2"/>
              </a:solidFill>
            </a:endParaRPr>
          </a:p>
        </p:txBody>
      </p:sp>
    </p:spTree>
    <p:extLst>
      <p:ext uri="{BB962C8B-B14F-4D97-AF65-F5344CB8AC3E}">
        <p14:creationId xmlns:p14="http://schemas.microsoft.com/office/powerpoint/2010/main" val="144131959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260F1-8F62-05FA-1B11-98AAEBD0B133}"/>
              </a:ext>
            </a:extLst>
          </p:cNvPr>
          <p:cNvSpPr>
            <a:spLocks noGrp="1"/>
          </p:cNvSpPr>
          <p:nvPr>
            <p:ph type="title"/>
          </p:nvPr>
        </p:nvSpPr>
        <p:spPr/>
        <p:txBody>
          <a:bodyPr/>
          <a:lstStyle/>
          <a:p>
            <a:r>
              <a:rPr lang="en-US" dirty="0"/>
              <a:t>Statistics</a:t>
            </a:r>
          </a:p>
        </p:txBody>
      </p:sp>
      <p:sp>
        <p:nvSpPr>
          <p:cNvPr id="3" name="Content Placeholder 2">
            <a:extLst>
              <a:ext uri="{FF2B5EF4-FFF2-40B4-BE49-F238E27FC236}">
                <a16:creationId xmlns:a16="http://schemas.microsoft.com/office/drawing/2014/main" id="{05C2E61F-E85F-6DE4-0269-AE7A497DA10B}"/>
              </a:ext>
            </a:extLst>
          </p:cNvPr>
          <p:cNvSpPr>
            <a:spLocks noGrp="1"/>
          </p:cNvSpPr>
          <p:nvPr>
            <p:ph idx="1"/>
          </p:nvPr>
        </p:nvSpPr>
        <p:spPr/>
        <p:txBody>
          <a:bodyPr>
            <a:normAutofit/>
          </a:bodyPr>
          <a:lstStyle/>
          <a:p>
            <a:pPr marL="0" indent="0">
              <a:buNone/>
            </a:pPr>
            <a:endParaRPr kumimoji="0" lang="en-US" sz="2000" b="1" i="0" u="none" strike="noStrike" kern="1200" cap="none" spc="0" normalizeH="0" baseline="0" noProof="0" dirty="0">
              <a:ln>
                <a:noFill/>
              </a:ln>
              <a:solidFill>
                <a:srgbClr val="000000"/>
              </a:solidFill>
              <a:effectLst/>
              <a:uLnTx/>
              <a:uFillTx/>
            </a:endParaRPr>
          </a:p>
          <a:p>
            <a:pPr marL="0" indent="0">
              <a:buNone/>
            </a:pPr>
            <a:endParaRPr kumimoji="0" lang="en-US" sz="2000" b="0" i="0" u="none" strike="noStrike" kern="1200" cap="none" spc="0" normalizeH="0" baseline="0" noProof="0" dirty="0">
              <a:ln>
                <a:noFill/>
              </a:ln>
              <a:solidFill>
                <a:srgbClr val="000000"/>
              </a:solidFill>
              <a:effectLst/>
              <a:uLnTx/>
              <a:uFillTx/>
            </a:endParaRPr>
          </a:p>
          <a:p>
            <a:pPr marL="0" indent="0">
              <a:buNone/>
            </a:pPr>
            <a:endParaRPr lang="en-US" sz="2400" dirty="0"/>
          </a:p>
          <a:p>
            <a:endParaRPr lang="en-US" dirty="0"/>
          </a:p>
          <a:p>
            <a:pPr marL="0" indent="0">
              <a:buNone/>
            </a:pPr>
            <a:endParaRPr lang="en-US" dirty="0"/>
          </a:p>
          <a:p>
            <a:pPr marL="0" indent="0" algn="ctr">
              <a:buNone/>
            </a:pPr>
            <a:endParaRPr lang="en-US" dirty="0"/>
          </a:p>
          <a:p>
            <a:endParaRPr lang="en-US" dirty="0"/>
          </a:p>
        </p:txBody>
      </p:sp>
      <p:sp>
        <p:nvSpPr>
          <p:cNvPr id="4" name="Slide Number Placeholder 3">
            <a:extLst>
              <a:ext uri="{FF2B5EF4-FFF2-40B4-BE49-F238E27FC236}">
                <a16:creationId xmlns:a16="http://schemas.microsoft.com/office/drawing/2014/main" id="{55AD4921-3121-E80F-07DF-E5FD5ADC81DD}"/>
              </a:ext>
            </a:extLst>
          </p:cNvPr>
          <p:cNvSpPr>
            <a:spLocks noGrp="1"/>
          </p:cNvSpPr>
          <p:nvPr>
            <p:ph type="sldNum" sz="quarter" idx="12"/>
          </p:nvPr>
        </p:nvSpPr>
        <p:spPr/>
        <p:txBody>
          <a:bodyPr/>
          <a:lstStyle/>
          <a:p>
            <a:fld id="{4D48E273-6C07-42B9-938C-5DDBAF3066F5}" type="slidenum">
              <a:rPr lang="en-US" smtClean="0"/>
              <a:t>10</a:t>
            </a:fld>
            <a:endParaRPr lang="en-US" dirty="0"/>
          </a:p>
        </p:txBody>
      </p:sp>
      <p:graphicFrame>
        <p:nvGraphicFramePr>
          <p:cNvPr id="7" name="Chart 6">
            <a:extLst>
              <a:ext uri="{FF2B5EF4-FFF2-40B4-BE49-F238E27FC236}">
                <a16:creationId xmlns:a16="http://schemas.microsoft.com/office/drawing/2014/main" id="{DE1B6275-E5F8-DC41-0B60-CFED66CE7940}"/>
              </a:ext>
            </a:extLst>
          </p:cNvPr>
          <p:cNvGraphicFramePr/>
          <p:nvPr>
            <p:extLst>
              <p:ext uri="{D42A27DB-BD31-4B8C-83A1-F6EECF244321}">
                <p14:modId xmlns:p14="http://schemas.microsoft.com/office/powerpoint/2010/main" val="3064613894"/>
              </p:ext>
            </p:extLst>
          </p:nvPr>
        </p:nvGraphicFramePr>
        <p:xfrm>
          <a:off x="3429000" y="1851025"/>
          <a:ext cx="5257800" cy="386397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E4BBE765-62D2-D7E8-64CC-668017FA1BE4}"/>
              </a:ext>
            </a:extLst>
          </p:cNvPr>
          <p:cNvSpPr txBox="1"/>
          <p:nvPr/>
        </p:nvSpPr>
        <p:spPr>
          <a:xfrm>
            <a:off x="838200" y="3332768"/>
            <a:ext cx="3200400" cy="2677656"/>
          </a:xfrm>
          <a:prstGeom prst="rect">
            <a:avLst/>
          </a:prstGeom>
          <a:noFill/>
        </p:spPr>
        <p:txBody>
          <a:bodyPr wrap="square" rtlCol="0">
            <a:spAutoFit/>
          </a:bodyPr>
          <a:lstStyle/>
          <a:p>
            <a:r>
              <a:rPr lang="en-US" sz="2400" dirty="0">
                <a:latin typeface="Palatino Linotype" panose="02040502050505030304" pitchFamily="18" charset="0"/>
              </a:rPr>
              <a:t>As of July 1, 2024, across the 21 Districts there were 221 total DEC Members consisting of 44 nonlawyers and 177 lawyers.</a:t>
            </a:r>
          </a:p>
        </p:txBody>
      </p:sp>
    </p:spTree>
    <p:extLst>
      <p:ext uri="{BB962C8B-B14F-4D97-AF65-F5344CB8AC3E}">
        <p14:creationId xmlns:p14="http://schemas.microsoft.com/office/powerpoint/2010/main" val="147299649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260F1-8F62-05FA-1B11-98AAEBD0B133}"/>
              </a:ext>
            </a:extLst>
          </p:cNvPr>
          <p:cNvSpPr>
            <a:spLocks noGrp="1"/>
          </p:cNvSpPr>
          <p:nvPr>
            <p:ph type="title"/>
          </p:nvPr>
        </p:nvSpPr>
        <p:spPr/>
        <p:txBody>
          <a:bodyPr/>
          <a:lstStyle/>
          <a:p>
            <a:r>
              <a:rPr lang="en-US" dirty="0"/>
              <a:t>Statistics</a:t>
            </a:r>
          </a:p>
        </p:txBody>
      </p:sp>
      <p:graphicFrame>
        <p:nvGraphicFramePr>
          <p:cNvPr id="4" name="Content Placeholder 3">
            <a:extLst>
              <a:ext uri="{FF2B5EF4-FFF2-40B4-BE49-F238E27FC236}">
                <a16:creationId xmlns:a16="http://schemas.microsoft.com/office/drawing/2014/main" id="{894EED7A-3ECA-F63A-7B83-6A0D1C667D31}"/>
              </a:ext>
            </a:extLst>
          </p:cNvPr>
          <p:cNvGraphicFramePr>
            <a:graphicFrameLocks noGrp="1"/>
          </p:cNvGraphicFramePr>
          <p:nvPr>
            <p:ph idx="1"/>
            <p:extLst>
              <p:ext uri="{D42A27DB-BD31-4B8C-83A1-F6EECF244321}">
                <p14:modId xmlns:p14="http://schemas.microsoft.com/office/powerpoint/2010/main" val="748799987"/>
              </p:ext>
            </p:extLst>
          </p:nvPr>
        </p:nvGraphicFramePr>
        <p:xfrm>
          <a:off x="452437" y="1295400"/>
          <a:ext cx="8229600" cy="47193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760225639"/>
                    </a:ext>
                  </a:extLst>
                </a:gridCol>
                <a:gridCol w="2743200">
                  <a:extLst>
                    <a:ext uri="{9D8B030D-6E8A-4147-A177-3AD203B41FA5}">
                      <a16:colId xmlns:a16="http://schemas.microsoft.com/office/drawing/2014/main" val="3729666846"/>
                    </a:ext>
                  </a:extLst>
                </a:gridCol>
                <a:gridCol w="2743200">
                  <a:extLst>
                    <a:ext uri="{9D8B030D-6E8A-4147-A177-3AD203B41FA5}">
                      <a16:colId xmlns:a16="http://schemas.microsoft.com/office/drawing/2014/main" val="3043063788"/>
                    </a:ext>
                  </a:extLst>
                </a:gridCol>
              </a:tblGrid>
              <a:tr h="370840">
                <a:tc>
                  <a:txBody>
                    <a:bodyPr/>
                    <a:lstStyle/>
                    <a:p>
                      <a:r>
                        <a:rPr lang="en-US" dirty="0"/>
                        <a:t>District</a:t>
                      </a:r>
                    </a:p>
                  </a:txBody>
                  <a:tcPr/>
                </a:tc>
                <a:tc>
                  <a:txBody>
                    <a:bodyPr/>
                    <a:lstStyle/>
                    <a:p>
                      <a:r>
                        <a:rPr lang="en-US" dirty="0"/>
                        <a:t>Total DEC Members as of 7/1/2024</a:t>
                      </a:r>
                    </a:p>
                  </a:txBody>
                  <a:tcPr/>
                </a:tc>
                <a:tc>
                  <a:txBody>
                    <a:bodyPr/>
                    <a:lstStyle/>
                    <a:p>
                      <a:r>
                        <a:rPr lang="en-US" dirty="0"/>
                        <a:t>Percentage of Nonlawyers</a:t>
                      </a:r>
                    </a:p>
                  </a:txBody>
                  <a:tcPr/>
                </a:tc>
                <a:extLst>
                  <a:ext uri="{0D108BD9-81ED-4DB2-BD59-A6C34878D82A}">
                    <a16:rowId xmlns:a16="http://schemas.microsoft.com/office/drawing/2014/main" val="3655138675"/>
                  </a:ext>
                </a:extLst>
              </a:tr>
              <a:tr h="370840">
                <a:tc>
                  <a:txBody>
                    <a:bodyPr/>
                    <a:lstStyle/>
                    <a:p>
                      <a:r>
                        <a:rPr lang="en-US" dirty="0"/>
                        <a:t>District 1</a:t>
                      </a:r>
                    </a:p>
                  </a:txBody>
                  <a:tcPr/>
                </a:tc>
                <a:tc>
                  <a:txBody>
                    <a:bodyPr/>
                    <a:lstStyle/>
                    <a:p>
                      <a:r>
                        <a:rPr lang="en-US" dirty="0"/>
                        <a:t>11 members</a:t>
                      </a:r>
                    </a:p>
                  </a:txBody>
                  <a:tcPr/>
                </a:tc>
                <a:tc>
                  <a:txBody>
                    <a:bodyPr/>
                    <a:lstStyle/>
                    <a:p>
                      <a:r>
                        <a:rPr lang="en-US" dirty="0"/>
                        <a:t>18% Non-Lawyer</a:t>
                      </a:r>
                    </a:p>
                  </a:txBody>
                  <a:tcPr/>
                </a:tc>
                <a:extLst>
                  <a:ext uri="{0D108BD9-81ED-4DB2-BD59-A6C34878D82A}">
                    <a16:rowId xmlns:a16="http://schemas.microsoft.com/office/drawing/2014/main" val="1235202566"/>
                  </a:ext>
                </a:extLst>
              </a:tr>
              <a:tr h="370840">
                <a:tc>
                  <a:txBody>
                    <a:bodyPr/>
                    <a:lstStyle/>
                    <a:p>
                      <a:r>
                        <a:rPr lang="en-US" dirty="0"/>
                        <a:t>District 2</a:t>
                      </a:r>
                    </a:p>
                  </a:txBody>
                  <a:tcPr/>
                </a:tc>
                <a:tc>
                  <a:txBody>
                    <a:bodyPr/>
                    <a:lstStyle/>
                    <a:p>
                      <a:r>
                        <a:rPr lang="en-US" dirty="0"/>
                        <a:t>16 members</a:t>
                      </a:r>
                    </a:p>
                  </a:txBody>
                  <a:tcPr/>
                </a:tc>
                <a:tc>
                  <a:txBody>
                    <a:bodyPr/>
                    <a:lstStyle/>
                    <a:p>
                      <a:r>
                        <a:rPr lang="en-US" dirty="0"/>
                        <a:t>13% Non-Lawyer</a:t>
                      </a:r>
                    </a:p>
                  </a:txBody>
                  <a:tcPr/>
                </a:tc>
                <a:extLst>
                  <a:ext uri="{0D108BD9-81ED-4DB2-BD59-A6C34878D82A}">
                    <a16:rowId xmlns:a16="http://schemas.microsoft.com/office/drawing/2014/main" val="52508392"/>
                  </a:ext>
                </a:extLst>
              </a:tr>
              <a:tr h="370840">
                <a:tc>
                  <a:txBody>
                    <a:bodyPr/>
                    <a:lstStyle/>
                    <a:p>
                      <a:r>
                        <a:rPr lang="en-US" dirty="0"/>
                        <a:t>District 3</a:t>
                      </a:r>
                    </a:p>
                  </a:txBody>
                  <a:tcPr/>
                </a:tc>
                <a:tc>
                  <a:txBody>
                    <a:bodyPr/>
                    <a:lstStyle/>
                    <a:p>
                      <a:r>
                        <a:rPr lang="en-US" dirty="0"/>
                        <a:t>8 members</a:t>
                      </a:r>
                    </a:p>
                  </a:txBody>
                  <a:tcPr/>
                </a:tc>
                <a:tc>
                  <a:txBody>
                    <a:bodyPr/>
                    <a:lstStyle/>
                    <a:p>
                      <a:r>
                        <a:rPr lang="en-US" dirty="0"/>
                        <a:t>25% Non-Lawyer</a:t>
                      </a:r>
                    </a:p>
                  </a:txBody>
                  <a:tcPr/>
                </a:tc>
                <a:extLst>
                  <a:ext uri="{0D108BD9-81ED-4DB2-BD59-A6C34878D82A}">
                    <a16:rowId xmlns:a16="http://schemas.microsoft.com/office/drawing/2014/main" val="3174976977"/>
                  </a:ext>
                </a:extLst>
              </a:tr>
              <a:tr h="370840">
                <a:tc>
                  <a:txBody>
                    <a:bodyPr/>
                    <a:lstStyle/>
                    <a:p>
                      <a:r>
                        <a:rPr lang="en-US" dirty="0"/>
                        <a:t>District 4</a:t>
                      </a:r>
                    </a:p>
                  </a:txBody>
                  <a:tcPr/>
                </a:tc>
                <a:tc>
                  <a:txBody>
                    <a:bodyPr/>
                    <a:lstStyle/>
                    <a:p>
                      <a:r>
                        <a:rPr lang="en-US" dirty="0"/>
                        <a:t>69 members</a:t>
                      </a:r>
                    </a:p>
                  </a:txBody>
                  <a:tcPr/>
                </a:tc>
                <a:tc>
                  <a:txBody>
                    <a:bodyPr/>
                    <a:lstStyle/>
                    <a:p>
                      <a:r>
                        <a:rPr lang="en-US" dirty="0"/>
                        <a:t>17% Non-Lawyer</a:t>
                      </a:r>
                    </a:p>
                  </a:txBody>
                  <a:tcPr/>
                </a:tc>
                <a:extLst>
                  <a:ext uri="{0D108BD9-81ED-4DB2-BD59-A6C34878D82A}">
                    <a16:rowId xmlns:a16="http://schemas.microsoft.com/office/drawing/2014/main" val="181126779"/>
                  </a:ext>
                </a:extLst>
              </a:tr>
              <a:tr h="370840">
                <a:tc>
                  <a:txBody>
                    <a:bodyPr/>
                    <a:lstStyle/>
                    <a:p>
                      <a:r>
                        <a:rPr lang="en-US" dirty="0"/>
                        <a:t>District 5</a:t>
                      </a:r>
                    </a:p>
                  </a:txBody>
                  <a:tcPr/>
                </a:tc>
                <a:tc>
                  <a:txBody>
                    <a:bodyPr/>
                    <a:lstStyle/>
                    <a:p>
                      <a:r>
                        <a:rPr lang="en-US" dirty="0"/>
                        <a:t>3 members</a:t>
                      </a:r>
                    </a:p>
                  </a:txBody>
                  <a:tcPr/>
                </a:tc>
                <a:tc>
                  <a:txBody>
                    <a:bodyPr/>
                    <a:lstStyle/>
                    <a:p>
                      <a:r>
                        <a:rPr lang="en-US" dirty="0"/>
                        <a:t>33% Non-Lawyer</a:t>
                      </a:r>
                    </a:p>
                  </a:txBody>
                  <a:tcPr/>
                </a:tc>
                <a:extLst>
                  <a:ext uri="{0D108BD9-81ED-4DB2-BD59-A6C34878D82A}">
                    <a16:rowId xmlns:a16="http://schemas.microsoft.com/office/drawing/2014/main" val="362597514"/>
                  </a:ext>
                </a:extLst>
              </a:tr>
              <a:tr h="370840">
                <a:tc>
                  <a:txBody>
                    <a:bodyPr/>
                    <a:lstStyle/>
                    <a:p>
                      <a:r>
                        <a:rPr lang="en-US" dirty="0"/>
                        <a:t>District 6</a:t>
                      </a:r>
                    </a:p>
                  </a:txBody>
                  <a:tcPr/>
                </a:tc>
                <a:tc>
                  <a:txBody>
                    <a:bodyPr/>
                    <a:lstStyle/>
                    <a:p>
                      <a:r>
                        <a:rPr lang="en-US" dirty="0"/>
                        <a:t>5 members</a:t>
                      </a:r>
                    </a:p>
                  </a:txBody>
                  <a:tcPr/>
                </a:tc>
                <a:tc>
                  <a:txBody>
                    <a:bodyPr/>
                    <a:lstStyle/>
                    <a:p>
                      <a:r>
                        <a:rPr lang="en-US" dirty="0"/>
                        <a:t>20% Non-Lawyer</a:t>
                      </a:r>
                    </a:p>
                  </a:txBody>
                  <a:tcPr/>
                </a:tc>
                <a:extLst>
                  <a:ext uri="{0D108BD9-81ED-4DB2-BD59-A6C34878D82A}">
                    <a16:rowId xmlns:a16="http://schemas.microsoft.com/office/drawing/2014/main" val="3989097830"/>
                  </a:ext>
                </a:extLst>
              </a:tr>
              <a:tr h="370840">
                <a:tc>
                  <a:txBody>
                    <a:bodyPr/>
                    <a:lstStyle/>
                    <a:p>
                      <a:r>
                        <a:rPr lang="en-US" dirty="0"/>
                        <a:t>District 7</a:t>
                      </a:r>
                    </a:p>
                  </a:txBody>
                  <a:tcPr/>
                </a:tc>
                <a:tc>
                  <a:txBody>
                    <a:bodyPr/>
                    <a:lstStyle/>
                    <a:p>
                      <a:r>
                        <a:rPr lang="en-US" dirty="0"/>
                        <a:t>16 members</a:t>
                      </a:r>
                    </a:p>
                  </a:txBody>
                  <a:tcPr/>
                </a:tc>
                <a:tc>
                  <a:txBody>
                    <a:bodyPr/>
                    <a:lstStyle/>
                    <a:p>
                      <a:r>
                        <a:rPr lang="en-US" dirty="0"/>
                        <a:t>19% Non-Lawyer</a:t>
                      </a:r>
                    </a:p>
                  </a:txBody>
                  <a:tcPr/>
                </a:tc>
                <a:extLst>
                  <a:ext uri="{0D108BD9-81ED-4DB2-BD59-A6C34878D82A}">
                    <a16:rowId xmlns:a16="http://schemas.microsoft.com/office/drawing/2014/main" val="1018834113"/>
                  </a:ext>
                </a:extLst>
              </a:tr>
              <a:tr h="370840">
                <a:tc>
                  <a:txBody>
                    <a:bodyPr/>
                    <a:lstStyle/>
                    <a:p>
                      <a:r>
                        <a:rPr lang="en-US" dirty="0"/>
                        <a:t>District 8</a:t>
                      </a:r>
                    </a:p>
                  </a:txBody>
                  <a:tcPr/>
                </a:tc>
                <a:tc>
                  <a:txBody>
                    <a:bodyPr/>
                    <a:lstStyle/>
                    <a:p>
                      <a:r>
                        <a:rPr lang="en-US" dirty="0"/>
                        <a:t>6 members</a:t>
                      </a:r>
                    </a:p>
                  </a:txBody>
                  <a:tcPr/>
                </a:tc>
                <a:tc>
                  <a:txBody>
                    <a:bodyPr/>
                    <a:lstStyle/>
                    <a:p>
                      <a:r>
                        <a:rPr lang="en-US" dirty="0"/>
                        <a:t>17% Non-Lawyer</a:t>
                      </a:r>
                    </a:p>
                  </a:txBody>
                  <a:tcPr/>
                </a:tc>
                <a:extLst>
                  <a:ext uri="{0D108BD9-81ED-4DB2-BD59-A6C34878D82A}">
                    <a16:rowId xmlns:a16="http://schemas.microsoft.com/office/drawing/2014/main" val="559566436"/>
                  </a:ext>
                </a:extLst>
              </a:tr>
              <a:tr h="370840">
                <a:tc>
                  <a:txBody>
                    <a:bodyPr/>
                    <a:lstStyle/>
                    <a:p>
                      <a:r>
                        <a:rPr lang="en-US" dirty="0"/>
                        <a:t>District 9</a:t>
                      </a:r>
                    </a:p>
                  </a:txBody>
                  <a:tcPr/>
                </a:tc>
                <a:tc>
                  <a:txBody>
                    <a:bodyPr/>
                    <a:lstStyle/>
                    <a:p>
                      <a:r>
                        <a:rPr lang="en-US" dirty="0"/>
                        <a:t>5 members</a:t>
                      </a:r>
                    </a:p>
                  </a:txBody>
                  <a:tcPr/>
                </a:tc>
                <a:tc>
                  <a:txBody>
                    <a:bodyPr/>
                    <a:lstStyle/>
                    <a:p>
                      <a:r>
                        <a:rPr lang="en-US" dirty="0"/>
                        <a:t>20% Non-Lawyer</a:t>
                      </a:r>
                    </a:p>
                  </a:txBody>
                  <a:tcPr/>
                </a:tc>
                <a:extLst>
                  <a:ext uri="{0D108BD9-81ED-4DB2-BD59-A6C34878D82A}">
                    <a16:rowId xmlns:a16="http://schemas.microsoft.com/office/drawing/2014/main" val="3397796530"/>
                  </a:ext>
                </a:extLst>
              </a:tr>
              <a:tr h="370840">
                <a:tc>
                  <a:txBody>
                    <a:bodyPr/>
                    <a:lstStyle/>
                    <a:p>
                      <a:r>
                        <a:rPr lang="en-US" dirty="0"/>
                        <a:t>District 10</a:t>
                      </a:r>
                    </a:p>
                  </a:txBody>
                  <a:tcPr/>
                </a:tc>
                <a:tc>
                  <a:txBody>
                    <a:bodyPr/>
                    <a:lstStyle/>
                    <a:p>
                      <a:r>
                        <a:rPr lang="en-US" dirty="0"/>
                        <a:t> 3 members</a:t>
                      </a:r>
                    </a:p>
                  </a:txBody>
                  <a:tcPr/>
                </a:tc>
                <a:tc>
                  <a:txBody>
                    <a:bodyPr/>
                    <a:lstStyle/>
                    <a:p>
                      <a:r>
                        <a:rPr lang="en-US" dirty="0"/>
                        <a:t>0% Non-Lawyer</a:t>
                      </a:r>
                    </a:p>
                  </a:txBody>
                  <a:tcPr/>
                </a:tc>
                <a:extLst>
                  <a:ext uri="{0D108BD9-81ED-4DB2-BD59-A6C34878D82A}">
                    <a16:rowId xmlns:a16="http://schemas.microsoft.com/office/drawing/2014/main" val="2268075680"/>
                  </a:ext>
                </a:extLst>
              </a:tr>
              <a:tr h="370840">
                <a:tc>
                  <a:txBody>
                    <a:bodyPr/>
                    <a:lstStyle/>
                    <a:p>
                      <a:r>
                        <a:rPr lang="en-US" dirty="0"/>
                        <a:t>District 11</a:t>
                      </a:r>
                    </a:p>
                  </a:txBody>
                  <a:tcPr/>
                </a:tc>
                <a:tc>
                  <a:txBody>
                    <a:bodyPr/>
                    <a:lstStyle/>
                    <a:p>
                      <a:r>
                        <a:rPr lang="en-US" dirty="0"/>
                        <a:t>7 members</a:t>
                      </a:r>
                    </a:p>
                  </a:txBody>
                  <a:tcPr/>
                </a:tc>
                <a:tc>
                  <a:txBody>
                    <a:bodyPr/>
                    <a:lstStyle/>
                    <a:p>
                      <a:r>
                        <a:rPr lang="en-US" dirty="0"/>
                        <a:t>29% Non-Lawyer</a:t>
                      </a:r>
                    </a:p>
                  </a:txBody>
                  <a:tcPr/>
                </a:tc>
                <a:extLst>
                  <a:ext uri="{0D108BD9-81ED-4DB2-BD59-A6C34878D82A}">
                    <a16:rowId xmlns:a16="http://schemas.microsoft.com/office/drawing/2014/main" val="3120173204"/>
                  </a:ext>
                </a:extLst>
              </a:tr>
            </a:tbl>
          </a:graphicData>
        </a:graphic>
      </p:graphicFrame>
      <p:sp>
        <p:nvSpPr>
          <p:cNvPr id="3" name="Slide Number Placeholder 2">
            <a:extLst>
              <a:ext uri="{FF2B5EF4-FFF2-40B4-BE49-F238E27FC236}">
                <a16:creationId xmlns:a16="http://schemas.microsoft.com/office/drawing/2014/main" id="{C3F25C5F-190D-8FE7-50AD-DE75BEE37AEF}"/>
              </a:ext>
            </a:extLst>
          </p:cNvPr>
          <p:cNvSpPr>
            <a:spLocks noGrp="1"/>
          </p:cNvSpPr>
          <p:nvPr>
            <p:ph type="sldNum" sz="quarter" idx="12"/>
          </p:nvPr>
        </p:nvSpPr>
        <p:spPr/>
        <p:txBody>
          <a:bodyPr/>
          <a:lstStyle/>
          <a:p>
            <a:fld id="{4D48E273-6C07-42B9-938C-5DDBAF3066F5}" type="slidenum">
              <a:rPr lang="en-US" smtClean="0"/>
              <a:t>11</a:t>
            </a:fld>
            <a:endParaRPr lang="en-US" dirty="0"/>
          </a:p>
        </p:txBody>
      </p:sp>
    </p:spTree>
    <p:extLst>
      <p:ext uri="{BB962C8B-B14F-4D97-AF65-F5344CB8AC3E}">
        <p14:creationId xmlns:p14="http://schemas.microsoft.com/office/powerpoint/2010/main" val="161464337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260F1-8F62-05FA-1B11-98AAEBD0B133}"/>
              </a:ext>
            </a:extLst>
          </p:cNvPr>
          <p:cNvSpPr>
            <a:spLocks noGrp="1"/>
          </p:cNvSpPr>
          <p:nvPr>
            <p:ph type="title"/>
          </p:nvPr>
        </p:nvSpPr>
        <p:spPr/>
        <p:txBody>
          <a:bodyPr/>
          <a:lstStyle/>
          <a:p>
            <a:r>
              <a:rPr lang="en-US" dirty="0"/>
              <a:t>Statistics</a:t>
            </a:r>
          </a:p>
        </p:txBody>
      </p:sp>
      <p:graphicFrame>
        <p:nvGraphicFramePr>
          <p:cNvPr id="4" name="Content Placeholder 3">
            <a:extLst>
              <a:ext uri="{FF2B5EF4-FFF2-40B4-BE49-F238E27FC236}">
                <a16:creationId xmlns:a16="http://schemas.microsoft.com/office/drawing/2014/main" id="{894EED7A-3ECA-F63A-7B83-6A0D1C667D31}"/>
              </a:ext>
            </a:extLst>
          </p:cNvPr>
          <p:cNvGraphicFramePr>
            <a:graphicFrameLocks noGrp="1"/>
          </p:cNvGraphicFramePr>
          <p:nvPr>
            <p:ph idx="1"/>
            <p:extLst>
              <p:ext uri="{D42A27DB-BD31-4B8C-83A1-F6EECF244321}">
                <p14:modId xmlns:p14="http://schemas.microsoft.com/office/powerpoint/2010/main" val="3414096514"/>
              </p:ext>
            </p:extLst>
          </p:nvPr>
        </p:nvGraphicFramePr>
        <p:xfrm>
          <a:off x="452437" y="1295400"/>
          <a:ext cx="8229600" cy="43484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760225639"/>
                    </a:ext>
                  </a:extLst>
                </a:gridCol>
                <a:gridCol w="2743200">
                  <a:extLst>
                    <a:ext uri="{9D8B030D-6E8A-4147-A177-3AD203B41FA5}">
                      <a16:colId xmlns:a16="http://schemas.microsoft.com/office/drawing/2014/main" val="3729666846"/>
                    </a:ext>
                  </a:extLst>
                </a:gridCol>
                <a:gridCol w="2743200">
                  <a:extLst>
                    <a:ext uri="{9D8B030D-6E8A-4147-A177-3AD203B41FA5}">
                      <a16:colId xmlns:a16="http://schemas.microsoft.com/office/drawing/2014/main" val="3043063788"/>
                    </a:ext>
                  </a:extLst>
                </a:gridCol>
              </a:tblGrid>
              <a:tr h="370840">
                <a:tc>
                  <a:txBody>
                    <a:bodyPr/>
                    <a:lstStyle/>
                    <a:p>
                      <a:r>
                        <a:rPr lang="en-US" dirty="0"/>
                        <a:t>District</a:t>
                      </a:r>
                    </a:p>
                  </a:txBody>
                  <a:tcPr/>
                </a:tc>
                <a:tc>
                  <a:txBody>
                    <a:bodyPr/>
                    <a:lstStyle/>
                    <a:p>
                      <a:r>
                        <a:rPr lang="en-US" dirty="0"/>
                        <a:t>Total Members as of 7/1/2024</a:t>
                      </a:r>
                    </a:p>
                  </a:txBody>
                  <a:tcPr/>
                </a:tc>
                <a:tc>
                  <a:txBody>
                    <a:bodyPr/>
                    <a:lstStyle/>
                    <a:p>
                      <a:r>
                        <a:rPr lang="en-US" dirty="0"/>
                        <a:t>Percentage of Nonlawyers</a:t>
                      </a:r>
                    </a:p>
                  </a:txBody>
                  <a:tcPr/>
                </a:tc>
                <a:extLst>
                  <a:ext uri="{0D108BD9-81ED-4DB2-BD59-A6C34878D82A}">
                    <a16:rowId xmlns:a16="http://schemas.microsoft.com/office/drawing/2014/main" val="3655138675"/>
                  </a:ext>
                </a:extLst>
              </a:tr>
              <a:tr h="370840">
                <a:tc>
                  <a:txBody>
                    <a:bodyPr/>
                    <a:lstStyle/>
                    <a:p>
                      <a:r>
                        <a:rPr lang="en-US" dirty="0"/>
                        <a:t>District 12</a:t>
                      </a:r>
                    </a:p>
                  </a:txBody>
                  <a:tcPr/>
                </a:tc>
                <a:tc>
                  <a:txBody>
                    <a:bodyPr/>
                    <a:lstStyle/>
                    <a:p>
                      <a:r>
                        <a:rPr lang="en-US" dirty="0"/>
                        <a:t>5 members</a:t>
                      </a:r>
                    </a:p>
                  </a:txBody>
                  <a:tcPr/>
                </a:tc>
                <a:tc>
                  <a:txBody>
                    <a:bodyPr/>
                    <a:lstStyle/>
                    <a:p>
                      <a:r>
                        <a:rPr lang="en-US" dirty="0"/>
                        <a:t>20% Non-Lawyer</a:t>
                      </a:r>
                    </a:p>
                  </a:txBody>
                  <a:tcPr/>
                </a:tc>
                <a:extLst>
                  <a:ext uri="{0D108BD9-81ED-4DB2-BD59-A6C34878D82A}">
                    <a16:rowId xmlns:a16="http://schemas.microsoft.com/office/drawing/2014/main" val="1235202566"/>
                  </a:ext>
                </a:extLst>
              </a:tr>
              <a:tr h="370840">
                <a:tc>
                  <a:txBody>
                    <a:bodyPr/>
                    <a:lstStyle/>
                    <a:p>
                      <a:r>
                        <a:rPr lang="en-US" dirty="0"/>
                        <a:t>District 13</a:t>
                      </a:r>
                    </a:p>
                  </a:txBody>
                  <a:tcPr/>
                </a:tc>
                <a:tc>
                  <a:txBody>
                    <a:bodyPr/>
                    <a:lstStyle/>
                    <a:p>
                      <a:r>
                        <a:rPr lang="en-US" dirty="0"/>
                        <a:t>8 members</a:t>
                      </a:r>
                    </a:p>
                  </a:txBody>
                  <a:tcPr/>
                </a:tc>
                <a:tc>
                  <a:txBody>
                    <a:bodyPr/>
                    <a:lstStyle/>
                    <a:p>
                      <a:r>
                        <a:rPr lang="en-US" dirty="0"/>
                        <a:t>25% Non-Lawyer</a:t>
                      </a:r>
                    </a:p>
                  </a:txBody>
                  <a:tcPr/>
                </a:tc>
                <a:extLst>
                  <a:ext uri="{0D108BD9-81ED-4DB2-BD59-A6C34878D82A}">
                    <a16:rowId xmlns:a16="http://schemas.microsoft.com/office/drawing/2014/main" val="52508392"/>
                  </a:ext>
                </a:extLst>
              </a:tr>
              <a:tr h="370840">
                <a:tc>
                  <a:txBody>
                    <a:bodyPr/>
                    <a:lstStyle/>
                    <a:p>
                      <a:r>
                        <a:rPr lang="en-US" dirty="0"/>
                        <a:t>District 14</a:t>
                      </a:r>
                    </a:p>
                  </a:txBody>
                  <a:tcPr/>
                </a:tc>
                <a:tc>
                  <a:txBody>
                    <a:bodyPr/>
                    <a:lstStyle/>
                    <a:p>
                      <a:r>
                        <a:rPr lang="en-US" dirty="0"/>
                        <a:t>6 members</a:t>
                      </a:r>
                    </a:p>
                  </a:txBody>
                  <a:tcPr/>
                </a:tc>
                <a:tc>
                  <a:txBody>
                    <a:bodyPr/>
                    <a:lstStyle/>
                    <a:p>
                      <a:r>
                        <a:rPr lang="en-US" dirty="0"/>
                        <a:t>17% Non-Lawyer</a:t>
                      </a:r>
                    </a:p>
                  </a:txBody>
                  <a:tcPr/>
                </a:tc>
                <a:extLst>
                  <a:ext uri="{0D108BD9-81ED-4DB2-BD59-A6C34878D82A}">
                    <a16:rowId xmlns:a16="http://schemas.microsoft.com/office/drawing/2014/main" val="3174976977"/>
                  </a:ext>
                </a:extLst>
              </a:tr>
              <a:tr h="370840">
                <a:tc>
                  <a:txBody>
                    <a:bodyPr/>
                    <a:lstStyle/>
                    <a:p>
                      <a:r>
                        <a:rPr lang="en-US" dirty="0"/>
                        <a:t>District 15</a:t>
                      </a:r>
                    </a:p>
                  </a:txBody>
                  <a:tcPr/>
                </a:tc>
                <a:tc>
                  <a:txBody>
                    <a:bodyPr/>
                    <a:lstStyle/>
                    <a:p>
                      <a:r>
                        <a:rPr lang="en-US" dirty="0"/>
                        <a:t>3 members</a:t>
                      </a:r>
                    </a:p>
                  </a:txBody>
                  <a:tcPr/>
                </a:tc>
                <a:tc>
                  <a:txBody>
                    <a:bodyPr/>
                    <a:lstStyle/>
                    <a:p>
                      <a:r>
                        <a:rPr lang="en-US" dirty="0"/>
                        <a:t>0% Non-Lawyer</a:t>
                      </a:r>
                    </a:p>
                  </a:txBody>
                  <a:tcPr/>
                </a:tc>
                <a:extLst>
                  <a:ext uri="{0D108BD9-81ED-4DB2-BD59-A6C34878D82A}">
                    <a16:rowId xmlns:a16="http://schemas.microsoft.com/office/drawing/2014/main" val="181126779"/>
                  </a:ext>
                </a:extLst>
              </a:tr>
              <a:tr h="370840">
                <a:tc>
                  <a:txBody>
                    <a:bodyPr/>
                    <a:lstStyle/>
                    <a:p>
                      <a:r>
                        <a:rPr lang="en-US" dirty="0"/>
                        <a:t>District 16</a:t>
                      </a:r>
                    </a:p>
                  </a:txBody>
                  <a:tcPr/>
                </a:tc>
                <a:tc>
                  <a:txBody>
                    <a:bodyPr/>
                    <a:lstStyle/>
                    <a:p>
                      <a:r>
                        <a:rPr lang="en-US" dirty="0"/>
                        <a:t>2 members</a:t>
                      </a:r>
                    </a:p>
                  </a:txBody>
                  <a:tcPr/>
                </a:tc>
                <a:tc>
                  <a:txBody>
                    <a:bodyPr/>
                    <a:lstStyle/>
                    <a:p>
                      <a:r>
                        <a:rPr lang="en-US" dirty="0"/>
                        <a:t>0% Non-Lawyer</a:t>
                      </a:r>
                    </a:p>
                  </a:txBody>
                  <a:tcPr/>
                </a:tc>
                <a:extLst>
                  <a:ext uri="{0D108BD9-81ED-4DB2-BD59-A6C34878D82A}">
                    <a16:rowId xmlns:a16="http://schemas.microsoft.com/office/drawing/2014/main" val="362597514"/>
                  </a:ext>
                </a:extLst>
              </a:tr>
              <a:tr h="370840">
                <a:tc>
                  <a:txBody>
                    <a:bodyPr/>
                    <a:lstStyle/>
                    <a:p>
                      <a:r>
                        <a:rPr lang="en-US" dirty="0"/>
                        <a:t>District 17</a:t>
                      </a:r>
                    </a:p>
                  </a:txBody>
                  <a:tcPr/>
                </a:tc>
                <a:tc>
                  <a:txBody>
                    <a:bodyPr/>
                    <a:lstStyle/>
                    <a:p>
                      <a:r>
                        <a:rPr lang="en-US" dirty="0"/>
                        <a:t>4 members</a:t>
                      </a:r>
                    </a:p>
                  </a:txBody>
                  <a:tcPr/>
                </a:tc>
                <a:tc>
                  <a:txBody>
                    <a:bodyPr/>
                    <a:lstStyle/>
                    <a:p>
                      <a:r>
                        <a:rPr lang="en-US" dirty="0"/>
                        <a:t>25% Non-Lawyer</a:t>
                      </a:r>
                    </a:p>
                  </a:txBody>
                  <a:tcPr/>
                </a:tc>
                <a:extLst>
                  <a:ext uri="{0D108BD9-81ED-4DB2-BD59-A6C34878D82A}">
                    <a16:rowId xmlns:a16="http://schemas.microsoft.com/office/drawing/2014/main" val="3989097830"/>
                  </a:ext>
                </a:extLst>
              </a:tr>
              <a:tr h="370840">
                <a:tc>
                  <a:txBody>
                    <a:bodyPr/>
                    <a:lstStyle/>
                    <a:p>
                      <a:r>
                        <a:rPr lang="en-US" dirty="0"/>
                        <a:t>District 18</a:t>
                      </a:r>
                    </a:p>
                  </a:txBody>
                  <a:tcPr/>
                </a:tc>
                <a:tc>
                  <a:txBody>
                    <a:bodyPr/>
                    <a:lstStyle/>
                    <a:p>
                      <a:r>
                        <a:rPr lang="en-US" dirty="0"/>
                        <a:t>7 members</a:t>
                      </a:r>
                    </a:p>
                  </a:txBody>
                  <a:tcPr/>
                </a:tc>
                <a:tc>
                  <a:txBody>
                    <a:bodyPr/>
                    <a:lstStyle/>
                    <a:p>
                      <a:r>
                        <a:rPr lang="en-US" dirty="0"/>
                        <a:t>29% Non-Lawyer</a:t>
                      </a:r>
                    </a:p>
                  </a:txBody>
                  <a:tcPr/>
                </a:tc>
                <a:extLst>
                  <a:ext uri="{0D108BD9-81ED-4DB2-BD59-A6C34878D82A}">
                    <a16:rowId xmlns:a16="http://schemas.microsoft.com/office/drawing/2014/main" val="1018834113"/>
                  </a:ext>
                </a:extLst>
              </a:tr>
              <a:tr h="370840">
                <a:tc>
                  <a:txBody>
                    <a:bodyPr/>
                    <a:lstStyle/>
                    <a:p>
                      <a:r>
                        <a:rPr lang="en-US" dirty="0"/>
                        <a:t>District 19</a:t>
                      </a:r>
                    </a:p>
                  </a:txBody>
                  <a:tcPr/>
                </a:tc>
                <a:tc>
                  <a:txBody>
                    <a:bodyPr/>
                    <a:lstStyle/>
                    <a:p>
                      <a:r>
                        <a:rPr lang="en-US" dirty="0"/>
                        <a:t>14 members</a:t>
                      </a:r>
                    </a:p>
                  </a:txBody>
                  <a:tcPr/>
                </a:tc>
                <a:tc>
                  <a:txBody>
                    <a:bodyPr/>
                    <a:lstStyle/>
                    <a:p>
                      <a:r>
                        <a:rPr lang="en-US" dirty="0"/>
                        <a:t>29% Non-Lawyer</a:t>
                      </a:r>
                    </a:p>
                  </a:txBody>
                  <a:tcPr/>
                </a:tc>
                <a:extLst>
                  <a:ext uri="{0D108BD9-81ED-4DB2-BD59-A6C34878D82A}">
                    <a16:rowId xmlns:a16="http://schemas.microsoft.com/office/drawing/2014/main" val="559566436"/>
                  </a:ext>
                </a:extLst>
              </a:tr>
              <a:tr h="370840">
                <a:tc>
                  <a:txBody>
                    <a:bodyPr/>
                    <a:lstStyle/>
                    <a:p>
                      <a:r>
                        <a:rPr lang="en-US" dirty="0"/>
                        <a:t>District 20</a:t>
                      </a:r>
                    </a:p>
                  </a:txBody>
                  <a:tcPr/>
                </a:tc>
                <a:tc>
                  <a:txBody>
                    <a:bodyPr/>
                    <a:lstStyle/>
                    <a:p>
                      <a:r>
                        <a:rPr lang="en-US" dirty="0"/>
                        <a:t>8 members</a:t>
                      </a:r>
                    </a:p>
                  </a:txBody>
                  <a:tcPr/>
                </a:tc>
                <a:tc>
                  <a:txBody>
                    <a:bodyPr/>
                    <a:lstStyle/>
                    <a:p>
                      <a:r>
                        <a:rPr lang="en-US" dirty="0"/>
                        <a:t>25% Non-Lawyer</a:t>
                      </a:r>
                    </a:p>
                  </a:txBody>
                  <a:tcPr/>
                </a:tc>
                <a:extLst>
                  <a:ext uri="{0D108BD9-81ED-4DB2-BD59-A6C34878D82A}">
                    <a16:rowId xmlns:a16="http://schemas.microsoft.com/office/drawing/2014/main" val="3397796530"/>
                  </a:ext>
                </a:extLst>
              </a:tr>
              <a:tr h="370840">
                <a:tc>
                  <a:txBody>
                    <a:bodyPr/>
                    <a:lstStyle/>
                    <a:p>
                      <a:r>
                        <a:rPr lang="en-US" dirty="0"/>
                        <a:t>District 21</a:t>
                      </a:r>
                    </a:p>
                  </a:txBody>
                  <a:tcPr/>
                </a:tc>
                <a:tc>
                  <a:txBody>
                    <a:bodyPr/>
                    <a:lstStyle/>
                    <a:p>
                      <a:r>
                        <a:rPr lang="en-US" dirty="0"/>
                        <a:t>15 members</a:t>
                      </a:r>
                    </a:p>
                  </a:txBody>
                  <a:tcPr/>
                </a:tc>
                <a:tc>
                  <a:txBody>
                    <a:bodyPr/>
                    <a:lstStyle/>
                    <a:p>
                      <a:r>
                        <a:rPr lang="en-US" dirty="0"/>
                        <a:t>27% Non-Lawyer</a:t>
                      </a:r>
                    </a:p>
                  </a:txBody>
                  <a:tcPr/>
                </a:tc>
                <a:extLst>
                  <a:ext uri="{0D108BD9-81ED-4DB2-BD59-A6C34878D82A}">
                    <a16:rowId xmlns:a16="http://schemas.microsoft.com/office/drawing/2014/main" val="2268075680"/>
                  </a:ext>
                </a:extLst>
              </a:tr>
            </a:tbl>
          </a:graphicData>
        </a:graphic>
      </p:graphicFrame>
      <p:sp>
        <p:nvSpPr>
          <p:cNvPr id="3" name="Slide Number Placeholder 2">
            <a:extLst>
              <a:ext uri="{FF2B5EF4-FFF2-40B4-BE49-F238E27FC236}">
                <a16:creationId xmlns:a16="http://schemas.microsoft.com/office/drawing/2014/main" id="{BCCAB83B-FAE6-9448-C41C-2E5056AFD004}"/>
              </a:ext>
            </a:extLst>
          </p:cNvPr>
          <p:cNvSpPr>
            <a:spLocks noGrp="1"/>
          </p:cNvSpPr>
          <p:nvPr>
            <p:ph type="sldNum" sz="quarter" idx="12"/>
          </p:nvPr>
        </p:nvSpPr>
        <p:spPr/>
        <p:txBody>
          <a:bodyPr/>
          <a:lstStyle/>
          <a:p>
            <a:fld id="{4D48E273-6C07-42B9-938C-5DDBAF3066F5}" type="slidenum">
              <a:rPr lang="en-US" smtClean="0"/>
              <a:t>12</a:t>
            </a:fld>
            <a:endParaRPr lang="en-US" dirty="0"/>
          </a:p>
        </p:txBody>
      </p:sp>
    </p:spTree>
    <p:extLst>
      <p:ext uri="{BB962C8B-B14F-4D97-AF65-F5344CB8AC3E}">
        <p14:creationId xmlns:p14="http://schemas.microsoft.com/office/powerpoint/2010/main" val="223859517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260F1-8F62-05FA-1B11-98AAEBD0B133}"/>
              </a:ext>
            </a:extLst>
          </p:cNvPr>
          <p:cNvSpPr>
            <a:spLocks noGrp="1"/>
          </p:cNvSpPr>
          <p:nvPr>
            <p:ph type="title"/>
          </p:nvPr>
        </p:nvSpPr>
        <p:spPr/>
        <p:txBody>
          <a:bodyPr/>
          <a:lstStyle/>
          <a:p>
            <a:r>
              <a:rPr lang="en-US" dirty="0"/>
              <a:t>Panel Questions</a:t>
            </a:r>
          </a:p>
        </p:txBody>
      </p:sp>
      <p:sp>
        <p:nvSpPr>
          <p:cNvPr id="3" name="Content Placeholder 2">
            <a:extLst>
              <a:ext uri="{FF2B5EF4-FFF2-40B4-BE49-F238E27FC236}">
                <a16:creationId xmlns:a16="http://schemas.microsoft.com/office/drawing/2014/main" id="{05C2E61F-E85F-6DE4-0269-AE7A497DA10B}"/>
              </a:ext>
            </a:extLst>
          </p:cNvPr>
          <p:cNvSpPr>
            <a:spLocks noGrp="1"/>
          </p:cNvSpPr>
          <p:nvPr>
            <p:ph idx="1"/>
          </p:nvPr>
        </p:nvSpPr>
        <p:spPr>
          <a:xfrm>
            <a:off x="4495800" y="1600200"/>
            <a:ext cx="4191000" cy="4525963"/>
          </a:xfrm>
        </p:spPr>
        <p:txBody>
          <a:bodyPr/>
          <a:lstStyle/>
          <a:p>
            <a:pPr marL="0" indent="0" algn="ctr">
              <a:lnSpc>
                <a:spcPct val="150000"/>
              </a:lnSpc>
              <a:buNone/>
            </a:pPr>
            <a:endParaRPr lang="en-US" b="1" dirty="0"/>
          </a:p>
          <a:p>
            <a:pPr marL="0" indent="0" algn="ctr">
              <a:lnSpc>
                <a:spcPct val="150000"/>
              </a:lnSpc>
              <a:buNone/>
            </a:pPr>
            <a:r>
              <a:rPr lang="en-US" b="1" dirty="0"/>
              <a:t>Maren Koncilja</a:t>
            </a:r>
          </a:p>
          <a:p>
            <a:pPr marL="0" indent="0" algn="ctr">
              <a:lnSpc>
                <a:spcPct val="150000"/>
              </a:lnSpc>
              <a:buNone/>
            </a:pPr>
            <a:r>
              <a:rPr lang="en-US" b="1" dirty="0"/>
              <a:t>Paul Lehman</a:t>
            </a:r>
          </a:p>
          <a:p>
            <a:pPr marL="0" indent="0">
              <a:buNone/>
            </a:pPr>
            <a:endParaRPr lang="en-US" dirty="0"/>
          </a:p>
        </p:txBody>
      </p:sp>
      <p:pic>
        <p:nvPicPr>
          <p:cNvPr id="6" name="Content Placeholder 4" descr="Meeting with solid fill">
            <a:extLst>
              <a:ext uri="{FF2B5EF4-FFF2-40B4-BE49-F238E27FC236}">
                <a16:creationId xmlns:a16="http://schemas.microsoft.com/office/drawing/2014/main" id="{828D24D7-D82B-C1A4-8ED2-392F4C8F7C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6800" y="1828800"/>
            <a:ext cx="3581400" cy="3581400"/>
          </a:xfrm>
          <a:prstGeom prst="rect">
            <a:avLst/>
          </a:prstGeom>
        </p:spPr>
      </p:pic>
      <p:sp>
        <p:nvSpPr>
          <p:cNvPr id="4" name="Slide Number Placeholder 3">
            <a:extLst>
              <a:ext uri="{FF2B5EF4-FFF2-40B4-BE49-F238E27FC236}">
                <a16:creationId xmlns:a16="http://schemas.microsoft.com/office/drawing/2014/main" id="{5B65461D-F4E6-A508-B100-BBCD89BC7F26}"/>
              </a:ext>
            </a:extLst>
          </p:cNvPr>
          <p:cNvSpPr>
            <a:spLocks noGrp="1"/>
          </p:cNvSpPr>
          <p:nvPr>
            <p:ph type="sldNum" sz="quarter" idx="12"/>
          </p:nvPr>
        </p:nvSpPr>
        <p:spPr/>
        <p:txBody>
          <a:bodyPr/>
          <a:lstStyle/>
          <a:p>
            <a:fld id="{4D48E273-6C07-42B9-938C-5DDBAF3066F5}" type="slidenum">
              <a:rPr lang="en-US" smtClean="0"/>
              <a:t>13</a:t>
            </a:fld>
            <a:endParaRPr lang="en-US" dirty="0"/>
          </a:p>
        </p:txBody>
      </p:sp>
    </p:spTree>
    <p:extLst>
      <p:ext uri="{BB962C8B-B14F-4D97-AF65-F5344CB8AC3E}">
        <p14:creationId xmlns:p14="http://schemas.microsoft.com/office/powerpoint/2010/main" val="44774817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B05DF-8C62-656B-C902-90BD18611593}"/>
              </a:ext>
            </a:extLst>
          </p:cNvPr>
          <p:cNvSpPr>
            <a:spLocks noGrp="1"/>
          </p:cNvSpPr>
          <p:nvPr>
            <p:ph type="title"/>
          </p:nvPr>
        </p:nvSpPr>
        <p:spPr/>
        <p:txBody>
          <a:bodyPr/>
          <a:lstStyle/>
          <a:p>
            <a:r>
              <a:rPr lang="en-US" dirty="0"/>
              <a:t>Recruitment Ideas</a:t>
            </a:r>
          </a:p>
        </p:txBody>
      </p:sp>
      <p:sp>
        <p:nvSpPr>
          <p:cNvPr id="3" name="Content Placeholder 2">
            <a:extLst>
              <a:ext uri="{FF2B5EF4-FFF2-40B4-BE49-F238E27FC236}">
                <a16:creationId xmlns:a16="http://schemas.microsoft.com/office/drawing/2014/main" id="{C0506A42-3D7E-F129-D68C-A28250DC1BF0}"/>
              </a:ext>
            </a:extLst>
          </p:cNvPr>
          <p:cNvSpPr>
            <a:spLocks noGrp="1"/>
          </p:cNvSpPr>
          <p:nvPr>
            <p:ph idx="1"/>
          </p:nvPr>
        </p:nvSpPr>
        <p:spPr/>
        <p:txBody>
          <a:bodyPr>
            <a:normAutofit/>
          </a:bodyPr>
          <a:lstStyle/>
          <a:p>
            <a:pPr marL="0" indent="0" algn="ctr">
              <a:buNone/>
            </a:pPr>
            <a:r>
              <a:rPr lang="en-US" b="1" dirty="0"/>
              <a:t>Direct Referrals</a:t>
            </a:r>
          </a:p>
          <a:p>
            <a:pPr marL="0" indent="0" algn="ctr">
              <a:buNone/>
            </a:pPr>
            <a:endParaRPr lang="en-US" sz="2400" dirty="0"/>
          </a:p>
          <a:p>
            <a:pPr marL="0" indent="0" algn="ctr">
              <a:buNone/>
            </a:pPr>
            <a:r>
              <a:rPr lang="en-US" sz="2400" dirty="0"/>
              <a:t>Ask each member of your DEC committee to ask a nonlawyer to consider joining them in the work.  You are the best advertisement out there!</a:t>
            </a:r>
          </a:p>
        </p:txBody>
      </p:sp>
      <p:sp>
        <p:nvSpPr>
          <p:cNvPr id="4" name="Slide Number Placeholder 3">
            <a:extLst>
              <a:ext uri="{FF2B5EF4-FFF2-40B4-BE49-F238E27FC236}">
                <a16:creationId xmlns:a16="http://schemas.microsoft.com/office/drawing/2014/main" id="{495D0F7B-7CB0-7444-EFF2-39207BAB9887}"/>
              </a:ext>
            </a:extLst>
          </p:cNvPr>
          <p:cNvSpPr>
            <a:spLocks noGrp="1"/>
          </p:cNvSpPr>
          <p:nvPr>
            <p:ph type="sldNum" sz="quarter" idx="12"/>
          </p:nvPr>
        </p:nvSpPr>
        <p:spPr/>
        <p:txBody>
          <a:bodyPr/>
          <a:lstStyle/>
          <a:p>
            <a:fld id="{4D48E273-6C07-42B9-938C-5DDBAF3066F5}" type="slidenum">
              <a:rPr lang="en-US" smtClean="0"/>
              <a:t>14</a:t>
            </a:fld>
            <a:endParaRPr lang="en-US" dirty="0"/>
          </a:p>
        </p:txBody>
      </p:sp>
    </p:spTree>
    <p:extLst>
      <p:ext uri="{BB962C8B-B14F-4D97-AF65-F5344CB8AC3E}">
        <p14:creationId xmlns:p14="http://schemas.microsoft.com/office/powerpoint/2010/main" val="240646338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B05DF-8C62-656B-C902-90BD18611593}"/>
              </a:ext>
            </a:extLst>
          </p:cNvPr>
          <p:cNvSpPr>
            <a:spLocks noGrp="1"/>
          </p:cNvSpPr>
          <p:nvPr>
            <p:ph type="title"/>
          </p:nvPr>
        </p:nvSpPr>
        <p:spPr/>
        <p:txBody>
          <a:bodyPr/>
          <a:lstStyle/>
          <a:p>
            <a:r>
              <a:rPr lang="en-US" dirty="0"/>
              <a:t>Recruitment Ideas</a:t>
            </a:r>
          </a:p>
        </p:txBody>
      </p:sp>
      <p:sp>
        <p:nvSpPr>
          <p:cNvPr id="3" name="Content Placeholder 2">
            <a:extLst>
              <a:ext uri="{FF2B5EF4-FFF2-40B4-BE49-F238E27FC236}">
                <a16:creationId xmlns:a16="http://schemas.microsoft.com/office/drawing/2014/main" id="{C0506A42-3D7E-F129-D68C-A28250DC1BF0}"/>
              </a:ext>
            </a:extLst>
          </p:cNvPr>
          <p:cNvSpPr>
            <a:spLocks noGrp="1"/>
          </p:cNvSpPr>
          <p:nvPr>
            <p:ph idx="1"/>
          </p:nvPr>
        </p:nvSpPr>
        <p:spPr>
          <a:xfrm>
            <a:off x="685800" y="1600200"/>
            <a:ext cx="8001000" cy="4525963"/>
          </a:xfrm>
        </p:spPr>
        <p:txBody>
          <a:bodyPr>
            <a:normAutofit/>
          </a:bodyPr>
          <a:lstStyle/>
          <a:p>
            <a:pPr marL="0" indent="0" algn="ctr">
              <a:buNone/>
            </a:pPr>
            <a:r>
              <a:rPr lang="en-US" b="1" dirty="0"/>
              <a:t>District Bar</a:t>
            </a:r>
          </a:p>
          <a:p>
            <a:pPr marL="0" indent="0" algn="ctr">
              <a:buNone/>
            </a:pPr>
            <a:endParaRPr lang="en-US" sz="2400" dirty="0"/>
          </a:p>
          <a:p>
            <a:pPr marL="0" indent="0" algn="ctr">
              <a:buNone/>
            </a:pPr>
            <a:r>
              <a:rPr lang="en-US" sz="2400" dirty="0"/>
              <a:t>At your annual local district bar association meeting, does the topic of DEC volunteer work make your agenda? If not, why not?</a:t>
            </a:r>
          </a:p>
        </p:txBody>
      </p:sp>
      <p:sp>
        <p:nvSpPr>
          <p:cNvPr id="4" name="Slide Number Placeholder 3">
            <a:extLst>
              <a:ext uri="{FF2B5EF4-FFF2-40B4-BE49-F238E27FC236}">
                <a16:creationId xmlns:a16="http://schemas.microsoft.com/office/drawing/2014/main" id="{36BCFD40-C6CB-7543-9D9F-6FD9352C24E1}"/>
              </a:ext>
            </a:extLst>
          </p:cNvPr>
          <p:cNvSpPr>
            <a:spLocks noGrp="1"/>
          </p:cNvSpPr>
          <p:nvPr>
            <p:ph type="sldNum" sz="quarter" idx="12"/>
          </p:nvPr>
        </p:nvSpPr>
        <p:spPr/>
        <p:txBody>
          <a:bodyPr/>
          <a:lstStyle/>
          <a:p>
            <a:fld id="{4D48E273-6C07-42B9-938C-5DDBAF3066F5}" type="slidenum">
              <a:rPr lang="en-US" smtClean="0"/>
              <a:t>15</a:t>
            </a:fld>
            <a:endParaRPr lang="en-US" dirty="0"/>
          </a:p>
        </p:txBody>
      </p:sp>
    </p:spTree>
    <p:extLst>
      <p:ext uri="{BB962C8B-B14F-4D97-AF65-F5344CB8AC3E}">
        <p14:creationId xmlns:p14="http://schemas.microsoft.com/office/powerpoint/2010/main" val="337133844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B05DF-8C62-656B-C902-90BD18611593}"/>
              </a:ext>
            </a:extLst>
          </p:cNvPr>
          <p:cNvSpPr>
            <a:spLocks noGrp="1"/>
          </p:cNvSpPr>
          <p:nvPr>
            <p:ph type="title"/>
          </p:nvPr>
        </p:nvSpPr>
        <p:spPr/>
        <p:txBody>
          <a:bodyPr/>
          <a:lstStyle/>
          <a:p>
            <a:r>
              <a:rPr lang="en-US" dirty="0"/>
              <a:t>Recruitment Ideas</a:t>
            </a:r>
          </a:p>
        </p:txBody>
      </p:sp>
      <p:sp>
        <p:nvSpPr>
          <p:cNvPr id="3" name="Content Placeholder 2">
            <a:extLst>
              <a:ext uri="{FF2B5EF4-FFF2-40B4-BE49-F238E27FC236}">
                <a16:creationId xmlns:a16="http://schemas.microsoft.com/office/drawing/2014/main" id="{C0506A42-3D7E-F129-D68C-A28250DC1BF0}"/>
              </a:ext>
            </a:extLst>
          </p:cNvPr>
          <p:cNvSpPr>
            <a:spLocks noGrp="1"/>
          </p:cNvSpPr>
          <p:nvPr>
            <p:ph idx="1"/>
          </p:nvPr>
        </p:nvSpPr>
        <p:spPr/>
        <p:txBody>
          <a:bodyPr>
            <a:normAutofit/>
          </a:bodyPr>
          <a:lstStyle/>
          <a:p>
            <a:pPr marL="0" indent="0" algn="ctr">
              <a:buNone/>
            </a:pPr>
            <a:r>
              <a:rPr lang="en-US" b="1" dirty="0"/>
              <a:t>Trade or Practice Groups</a:t>
            </a:r>
          </a:p>
          <a:p>
            <a:pPr marL="0" indent="0">
              <a:buNone/>
            </a:pPr>
            <a:endParaRPr lang="en-US" dirty="0"/>
          </a:p>
          <a:p>
            <a:pPr marL="0" indent="0" algn="ctr">
              <a:buNone/>
            </a:pPr>
            <a:r>
              <a:rPr lang="en-US" sz="2400" dirty="0"/>
              <a:t>Are you a member of a trade or practice group such as Academy of Matrimonial Lawyers, Association of Criminal Defense Lawyers, Association of Public Accountants, Association of Trial Lawyers, Paralegal Association … Consider how you might leverage those already existing communication channels.</a:t>
            </a:r>
          </a:p>
        </p:txBody>
      </p:sp>
      <p:sp>
        <p:nvSpPr>
          <p:cNvPr id="4" name="Slide Number Placeholder 3">
            <a:extLst>
              <a:ext uri="{FF2B5EF4-FFF2-40B4-BE49-F238E27FC236}">
                <a16:creationId xmlns:a16="http://schemas.microsoft.com/office/drawing/2014/main" id="{1AFC969B-AE76-D84D-DBD4-C5285B30EA2B}"/>
              </a:ext>
            </a:extLst>
          </p:cNvPr>
          <p:cNvSpPr>
            <a:spLocks noGrp="1"/>
          </p:cNvSpPr>
          <p:nvPr>
            <p:ph type="sldNum" sz="quarter" idx="12"/>
          </p:nvPr>
        </p:nvSpPr>
        <p:spPr/>
        <p:txBody>
          <a:bodyPr/>
          <a:lstStyle/>
          <a:p>
            <a:fld id="{4D48E273-6C07-42B9-938C-5DDBAF3066F5}" type="slidenum">
              <a:rPr lang="en-US" smtClean="0"/>
              <a:t>16</a:t>
            </a:fld>
            <a:endParaRPr lang="en-US" dirty="0"/>
          </a:p>
        </p:txBody>
      </p:sp>
    </p:spTree>
    <p:extLst>
      <p:ext uri="{BB962C8B-B14F-4D97-AF65-F5344CB8AC3E}">
        <p14:creationId xmlns:p14="http://schemas.microsoft.com/office/powerpoint/2010/main" val="275943561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B05DF-8C62-656B-C902-90BD18611593}"/>
              </a:ext>
            </a:extLst>
          </p:cNvPr>
          <p:cNvSpPr>
            <a:spLocks noGrp="1"/>
          </p:cNvSpPr>
          <p:nvPr>
            <p:ph type="title"/>
          </p:nvPr>
        </p:nvSpPr>
        <p:spPr/>
        <p:txBody>
          <a:bodyPr/>
          <a:lstStyle/>
          <a:p>
            <a:r>
              <a:rPr lang="en-US" dirty="0"/>
              <a:t>Recruitment Ideas</a:t>
            </a:r>
          </a:p>
        </p:txBody>
      </p:sp>
      <p:sp>
        <p:nvSpPr>
          <p:cNvPr id="3" name="Content Placeholder 2">
            <a:extLst>
              <a:ext uri="{FF2B5EF4-FFF2-40B4-BE49-F238E27FC236}">
                <a16:creationId xmlns:a16="http://schemas.microsoft.com/office/drawing/2014/main" id="{C0506A42-3D7E-F129-D68C-A28250DC1BF0}"/>
              </a:ext>
            </a:extLst>
          </p:cNvPr>
          <p:cNvSpPr>
            <a:spLocks noGrp="1"/>
          </p:cNvSpPr>
          <p:nvPr>
            <p:ph idx="1"/>
          </p:nvPr>
        </p:nvSpPr>
        <p:spPr/>
        <p:txBody>
          <a:bodyPr>
            <a:normAutofit/>
          </a:bodyPr>
          <a:lstStyle/>
          <a:p>
            <a:pPr marL="0" indent="0" algn="ctr">
              <a:buNone/>
            </a:pPr>
            <a:r>
              <a:rPr lang="en-US" b="1" dirty="0"/>
              <a:t>Community Groups</a:t>
            </a:r>
          </a:p>
          <a:p>
            <a:pPr marL="0" indent="0" algn="ctr">
              <a:buNone/>
            </a:pPr>
            <a:endParaRPr lang="en-US" sz="2400" dirty="0"/>
          </a:p>
          <a:p>
            <a:pPr marL="0" indent="0" algn="ctr">
              <a:buNone/>
            </a:pPr>
            <a:r>
              <a:rPr lang="en-US" sz="2400" dirty="0"/>
              <a:t>Make a short list of people you already know from connections you already have (e.g. Chamber of Commerce, Community Foundation, Kiwanis, Lions, Masons, Rotary).  Consider speaking briefly at an upcoming meeting to share the volunteer opportunity.</a:t>
            </a:r>
          </a:p>
          <a:p>
            <a:pPr marL="0" indent="0">
              <a:buNone/>
            </a:pPr>
            <a:endParaRPr lang="en-US" dirty="0"/>
          </a:p>
        </p:txBody>
      </p:sp>
      <p:sp>
        <p:nvSpPr>
          <p:cNvPr id="4" name="Slide Number Placeholder 3">
            <a:extLst>
              <a:ext uri="{FF2B5EF4-FFF2-40B4-BE49-F238E27FC236}">
                <a16:creationId xmlns:a16="http://schemas.microsoft.com/office/drawing/2014/main" id="{B91AEA1E-8D1D-08C0-1DDF-86AEB6879B3F}"/>
              </a:ext>
            </a:extLst>
          </p:cNvPr>
          <p:cNvSpPr>
            <a:spLocks noGrp="1"/>
          </p:cNvSpPr>
          <p:nvPr>
            <p:ph type="sldNum" sz="quarter" idx="12"/>
          </p:nvPr>
        </p:nvSpPr>
        <p:spPr/>
        <p:txBody>
          <a:bodyPr/>
          <a:lstStyle/>
          <a:p>
            <a:fld id="{4D48E273-6C07-42B9-938C-5DDBAF3066F5}" type="slidenum">
              <a:rPr lang="en-US" smtClean="0"/>
              <a:t>17</a:t>
            </a:fld>
            <a:endParaRPr lang="en-US" dirty="0"/>
          </a:p>
        </p:txBody>
      </p:sp>
    </p:spTree>
    <p:extLst>
      <p:ext uri="{BB962C8B-B14F-4D97-AF65-F5344CB8AC3E}">
        <p14:creationId xmlns:p14="http://schemas.microsoft.com/office/powerpoint/2010/main" val="401178414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260F1-8F62-05FA-1B11-98AAEBD0B133}"/>
              </a:ext>
            </a:extLst>
          </p:cNvPr>
          <p:cNvSpPr>
            <a:spLocks noGrp="1"/>
          </p:cNvSpPr>
          <p:nvPr>
            <p:ph type="title"/>
          </p:nvPr>
        </p:nvSpPr>
        <p:spPr/>
        <p:txBody>
          <a:bodyPr/>
          <a:lstStyle/>
          <a:p>
            <a:r>
              <a:rPr lang="en-US" dirty="0"/>
              <a:t>Closing Thoughts</a:t>
            </a:r>
          </a:p>
        </p:txBody>
      </p:sp>
      <p:pic>
        <p:nvPicPr>
          <p:cNvPr id="4" name="Content Placeholder 3" descr="Group brainstorm outline">
            <a:extLst>
              <a:ext uri="{FF2B5EF4-FFF2-40B4-BE49-F238E27FC236}">
                <a16:creationId xmlns:a16="http://schemas.microsoft.com/office/drawing/2014/main" id="{878BF403-82A8-4754-010C-7150CD26396F}"/>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86100" y="1577181"/>
            <a:ext cx="2971800" cy="2971800"/>
          </a:xfrm>
        </p:spPr>
      </p:pic>
      <p:sp>
        <p:nvSpPr>
          <p:cNvPr id="3" name="Slide Number Placeholder 2">
            <a:extLst>
              <a:ext uri="{FF2B5EF4-FFF2-40B4-BE49-F238E27FC236}">
                <a16:creationId xmlns:a16="http://schemas.microsoft.com/office/drawing/2014/main" id="{0C0C98CF-C899-AB45-AD02-580D5BE74A2D}"/>
              </a:ext>
            </a:extLst>
          </p:cNvPr>
          <p:cNvSpPr>
            <a:spLocks noGrp="1"/>
          </p:cNvSpPr>
          <p:nvPr>
            <p:ph type="sldNum" sz="quarter" idx="12"/>
          </p:nvPr>
        </p:nvSpPr>
        <p:spPr/>
        <p:txBody>
          <a:bodyPr/>
          <a:lstStyle/>
          <a:p>
            <a:fld id="{4D48E273-6C07-42B9-938C-5DDBAF3066F5}" type="slidenum">
              <a:rPr lang="en-US" smtClean="0"/>
              <a:t>18</a:t>
            </a:fld>
            <a:endParaRPr lang="en-US" dirty="0"/>
          </a:p>
        </p:txBody>
      </p:sp>
    </p:spTree>
    <p:extLst>
      <p:ext uri="{BB962C8B-B14F-4D97-AF65-F5344CB8AC3E}">
        <p14:creationId xmlns:p14="http://schemas.microsoft.com/office/powerpoint/2010/main" val="333656166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260F1-8F62-05FA-1B11-98AAEBD0B133}"/>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05C2E61F-E85F-6DE4-0269-AE7A497DA10B}"/>
              </a:ext>
            </a:extLst>
          </p:cNvPr>
          <p:cNvSpPr>
            <a:spLocks noGrp="1"/>
          </p:cNvSpPr>
          <p:nvPr>
            <p:ph idx="1"/>
          </p:nvPr>
        </p:nvSpPr>
        <p:spPr/>
        <p:txBody>
          <a:bodyPr/>
          <a:lstStyle/>
          <a:p>
            <a:pPr marL="0" indent="0" algn="ctr">
              <a:lnSpc>
                <a:spcPct val="150000"/>
              </a:lnSpc>
              <a:buNone/>
            </a:pPr>
            <a:endParaRPr lang="en-US" b="1" dirty="0"/>
          </a:p>
          <a:p>
            <a:pPr marL="0" indent="0" algn="ctr">
              <a:lnSpc>
                <a:spcPct val="150000"/>
              </a:lnSpc>
              <a:buNone/>
            </a:pPr>
            <a:r>
              <a:rPr lang="en-US" b="1" dirty="0"/>
              <a:t>Maren Koncilja</a:t>
            </a:r>
          </a:p>
          <a:p>
            <a:pPr marL="0" indent="0" algn="ctr">
              <a:lnSpc>
                <a:spcPct val="150000"/>
              </a:lnSpc>
              <a:buNone/>
            </a:pPr>
            <a:r>
              <a:rPr lang="en-US" b="1" dirty="0"/>
              <a:t>Paul Lehman</a:t>
            </a:r>
          </a:p>
        </p:txBody>
      </p:sp>
      <p:sp>
        <p:nvSpPr>
          <p:cNvPr id="4" name="Slide Number Placeholder 3">
            <a:extLst>
              <a:ext uri="{FF2B5EF4-FFF2-40B4-BE49-F238E27FC236}">
                <a16:creationId xmlns:a16="http://schemas.microsoft.com/office/drawing/2014/main" id="{498A33B5-B64F-B8ED-2B7C-485142D1F2E0}"/>
              </a:ext>
            </a:extLst>
          </p:cNvPr>
          <p:cNvSpPr>
            <a:spLocks noGrp="1"/>
          </p:cNvSpPr>
          <p:nvPr>
            <p:ph type="sldNum" sz="quarter" idx="12"/>
          </p:nvPr>
        </p:nvSpPr>
        <p:spPr/>
        <p:txBody>
          <a:bodyPr/>
          <a:lstStyle/>
          <a:p>
            <a:fld id="{4D48E273-6C07-42B9-938C-5DDBAF3066F5}" type="slidenum">
              <a:rPr lang="en-US" smtClean="0">
                <a:latin typeface="Palatino Linotype" panose="02040502050505030304" pitchFamily="18" charset="0"/>
              </a:rPr>
              <a:t>2</a:t>
            </a:fld>
            <a:endParaRPr lang="en-US" dirty="0">
              <a:latin typeface="Palatino Linotype" panose="02040502050505030304" pitchFamily="18" charset="0"/>
            </a:endParaRPr>
          </a:p>
        </p:txBody>
      </p:sp>
    </p:spTree>
    <p:extLst>
      <p:ext uri="{BB962C8B-B14F-4D97-AF65-F5344CB8AC3E}">
        <p14:creationId xmlns:p14="http://schemas.microsoft.com/office/powerpoint/2010/main" val="126522226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260F1-8F62-05FA-1B11-98AAEBD0B133}"/>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05C2E61F-E85F-6DE4-0269-AE7A497DA10B}"/>
              </a:ext>
            </a:extLst>
          </p:cNvPr>
          <p:cNvSpPr>
            <a:spLocks noGrp="1"/>
          </p:cNvSpPr>
          <p:nvPr>
            <p:ph idx="1"/>
          </p:nvPr>
        </p:nvSpPr>
        <p:spPr/>
        <p:txBody>
          <a:bodyPr/>
          <a:lstStyle/>
          <a:p>
            <a:pPr marL="0" indent="0">
              <a:buNone/>
            </a:pPr>
            <a:r>
              <a:rPr lang="en-US" dirty="0"/>
              <a:t>Minnesota’s Code of Professional Responsibility became effective in August 1970.  It was supplanted by the first version of the Rules of Professional Conduct in 1985.</a:t>
            </a:r>
          </a:p>
          <a:p>
            <a:pPr marL="0" indent="0">
              <a:buNone/>
            </a:pPr>
            <a:endParaRPr lang="en-US" dirty="0"/>
          </a:p>
          <a:p>
            <a:pPr marL="0" indent="0">
              <a:buNone/>
            </a:pPr>
            <a:r>
              <a:rPr lang="en-US" dirty="0"/>
              <a:t>Minnesota’s Rules on Lawyers Professional Responsibility took effect in February 1971.</a:t>
            </a:r>
          </a:p>
        </p:txBody>
      </p:sp>
      <p:sp>
        <p:nvSpPr>
          <p:cNvPr id="4" name="Slide Number Placeholder 3">
            <a:extLst>
              <a:ext uri="{FF2B5EF4-FFF2-40B4-BE49-F238E27FC236}">
                <a16:creationId xmlns:a16="http://schemas.microsoft.com/office/drawing/2014/main" id="{5CBC6BC3-DB32-B795-3B74-70341A79E609}"/>
              </a:ext>
            </a:extLst>
          </p:cNvPr>
          <p:cNvSpPr>
            <a:spLocks noGrp="1"/>
          </p:cNvSpPr>
          <p:nvPr>
            <p:ph type="sldNum" sz="quarter" idx="12"/>
          </p:nvPr>
        </p:nvSpPr>
        <p:spPr/>
        <p:txBody>
          <a:bodyPr/>
          <a:lstStyle/>
          <a:p>
            <a:fld id="{4D48E273-6C07-42B9-938C-5DDBAF3066F5}" type="slidenum">
              <a:rPr lang="en-US" smtClean="0"/>
              <a:t>3</a:t>
            </a:fld>
            <a:endParaRPr lang="en-US" dirty="0"/>
          </a:p>
        </p:txBody>
      </p:sp>
    </p:spTree>
    <p:extLst>
      <p:ext uri="{BB962C8B-B14F-4D97-AF65-F5344CB8AC3E}">
        <p14:creationId xmlns:p14="http://schemas.microsoft.com/office/powerpoint/2010/main" val="419029943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260F1-8F62-05FA-1B11-98AAEBD0B133}"/>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05C2E61F-E85F-6DE4-0269-AE7A497DA10B}"/>
              </a:ext>
            </a:extLst>
          </p:cNvPr>
          <p:cNvSpPr>
            <a:spLocks noGrp="1"/>
          </p:cNvSpPr>
          <p:nvPr>
            <p:ph idx="1"/>
          </p:nvPr>
        </p:nvSpPr>
        <p:spPr/>
        <p:txBody>
          <a:bodyPr/>
          <a:lstStyle/>
          <a:p>
            <a:pPr marL="0" indent="0">
              <a:buNone/>
            </a:pPr>
            <a:r>
              <a:rPr lang="en-US" dirty="0"/>
              <a:t>In 1970, Minnesota established the Lawyers Professional Responsibility Board (LPRB) and in 1971 the Office of Lawyers Professional Responsibility (OLPR) to provide full-time statewide authority to oversee lawyer discipline.</a:t>
            </a:r>
          </a:p>
        </p:txBody>
      </p:sp>
      <p:sp>
        <p:nvSpPr>
          <p:cNvPr id="4" name="Slide Number Placeholder 3">
            <a:extLst>
              <a:ext uri="{FF2B5EF4-FFF2-40B4-BE49-F238E27FC236}">
                <a16:creationId xmlns:a16="http://schemas.microsoft.com/office/drawing/2014/main" id="{16353D86-6645-F9A4-0754-E105E469731B}"/>
              </a:ext>
            </a:extLst>
          </p:cNvPr>
          <p:cNvSpPr>
            <a:spLocks noGrp="1"/>
          </p:cNvSpPr>
          <p:nvPr>
            <p:ph type="sldNum" sz="quarter" idx="12"/>
          </p:nvPr>
        </p:nvSpPr>
        <p:spPr/>
        <p:txBody>
          <a:bodyPr/>
          <a:lstStyle/>
          <a:p>
            <a:fld id="{4D48E273-6C07-42B9-938C-5DDBAF3066F5}" type="slidenum">
              <a:rPr lang="en-US" smtClean="0"/>
              <a:t>4</a:t>
            </a:fld>
            <a:endParaRPr lang="en-US" dirty="0"/>
          </a:p>
        </p:txBody>
      </p:sp>
    </p:spTree>
    <p:extLst>
      <p:ext uri="{BB962C8B-B14F-4D97-AF65-F5344CB8AC3E}">
        <p14:creationId xmlns:p14="http://schemas.microsoft.com/office/powerpoint/2010/main" val="74554916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260F1-8F62-05FA-1B11-98AAEBD0B133}"/>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05C2E61F-E85F-6DE4-0269-AE7A497DA10B}"/>
              </a:ext>
            </a:extLst>
          </p:cNvPr>
          <p:cNvSpPr>
            <a:spLocks noGrp="1"/>
          </p:cNvSpPr>
          <p:nvPr>
            <p:ph idx="1"/>
          </p:nvPr>
        </p:nvSpPr>
        <p:spPr/>
        <p:txBody>
          <a:bodyPr>
            <a:normAutofit/>
          </a:bodyPr>
          <a:lstStyle/>
          <a:p>
            <a:pPr marL="0" indent="0">
              <a:buNone/>
            </a:pPr>
            <a:endParaRPr lang="en-US" dirty="0"/>
          </a:p>
          <a:p>
            <a:pPr marL="0" indent="0">
              <a:buNone/>
            </a:pPr>
            <a:r>
              <a:rPr lang="en-US" dirty="0"/>
              <a:t>In 1972, Minnesota appointed three lay members to the LPRB.  At that time, only a handful of states had incorporated nonlawyers into their lawyer disciplinary processes.</a:t>
            </a:r>
          </a:p>
        </p:txBody>
      </p:sp>
      <p:sp>
        <p:nvSpPr>
          <p:cNvPr id="4" name="Slide Number Placeholder 3">
            <a:extLst>
              <a:ext uri="{FF2B5EF4-FFF2-40B4-BE49-F238E27FC236}">
                <a16:creationId xmlns:a16="http://schemas.microsoft.com/office/drawing/2014/main" id="{A3C501DD-4F59-EEC8-C7EF-4E12C23FB8C3}"/>
              </a:ext>
            </a:extLst>
          </p:cNvPr>
          <p:cNvSpPr>
            <a:spLocks noGrp="1"/>
          </p:cNvSpPr>
          <p:nvPr>
            <p:ph type="sldNum" sz="quarter" idx="12"/>
          </p:nvPr>
        </p:nvSpPr>
        <p:spPr/>
        <p:txBody>
          <a:bodyPr/>
          <a:lstStyle/>
          <a:p>
            <a:fld id="{4D48E273-6C07-42B9-938C-5DDBAF3066F5}" type="slidenum">
              <a:rPr lang="en-US" smtClean="0"/>
              <a:t>5</a:t>
            </a:fld>
            <a:endParaRPr lang="en-US" dirty="0"/>
          </a:p>
        </p:txBody>
      </p:sp>
    </p:spTree>
    <p:extLst>
      <p:ext uri="{BB962C8B-B14F-4D97-AF65-F5344CB8AC3E}">
        <p14:creationId xmlns:p14="http://schemas.microsoft.com/office/powerpoint/2010/main" val="336265294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260F1-8F62-05FA-1B11-98AAEBD0B133}"/>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05C2E61F-E85F-6DE4-0269-AE7A497DA10B}"/>
              </a:ext>
            </a:extLst>
          </p:cNvPr>
          <p:cNvSpPr>
            <a:spLocks noGrp="1"/>
          </p:cNvSpPr>
          <p:nvPr>
            <p:ph idx="1"/>
          </p:nvPr>
        </p:nvSpPr>
        <p:spPr/>
        <p:txBody>
          <a:bodyPr>
            <a:normAutofit fontScale="85000" lnSpcReduction="10000"/>
          </a:bodyPr>
          <a:lstStyle/>
          <a:p>
            <a:pPr marL="0" indent="0">
              <a:buNone/>
            </a:pPr>
            <a:r>
              <a:rPr lang="en-US" dirty="0"/>
              <a:t>It was believed in 1972 that lay members would “enhance the credibility of the disciplinary system in the eyes of the complainants and the general public.”</a:t>
            </a:r>
          </a:p>
          <a:p>
            <a:pPr marL="0" indent="0">
              <a:buNone/>
            </a:pPr>
            <a:endParaRPr lang="en-US" dirty="0"/>
          </a:p>
          <a:p>
            <a:pPr marL="0" indent="0">
              <a:buNone/>
            </a:pPr>
            <a:r>
              <a:rPr lang="en-US" dirty="0"/>
              <a:t>By 1978, it was clear that lay members were offering “insights and points of view that might otherwise be overlooked by attorney members.”</a:t>
            </a:r>
          </a:p>
          <a:p>
            <a:pPr marL="0" indent="0">
              <a:buNone/>
            </a:pPr>
            <a:endParaRPr lang="en-US" dirty="0"/>
          </a:p>
          <a:p>
            <a:pPr marL="0" indent="0" algn="r">
              <a:buNone/>
            </a:pPr>
            <a:r>
              <a:rPr lang="en-US" sz="1900" b="0" i="0" u="none" strike="noStrike" baseline="0" dirty="0">
                <a:solidFill>
                  <a:srgbClr val="000000"/>
                </a:solidFill>
                <a:latin typeface="Palatino Linotype" panose="02040502050505030304" pitchFamily="18" charset="0"/>
              </a:rPr>
              <a:t>Lawyers Professional Responsibility Board, </a:t>
            </a:r>
            <a:r>
              <a:rPr lang="en-US" sz="1900" b="0" u="none" strike="noStrike" baseline="0" dirty="0">
                <a:solidFill>
                  <a:srgbClr val="000000"/>
                </a:solidFill>
                <a:latin typeface="Palatino Linotype" panose="02040502050505030304" pitchFamily="18" charset="0"/>
              </a:rPr>
              <a:t>Report</a:t>
            </a:r>
            <a:r>
              <a:rPr lang="en-US" sz="1900" b="0" i="0" u="none" strike="noStrike" baseline="0" dirty="0">
                <a:solidFill>
                  <a:srgbClr val="000000"/>
                </a:solidFill>
                <a:latin typeface="Palatino Linotype" panose="02040502050505030304" pitchFamily="18" charset="0"/>
              </a:rPr>
              <a:t>, R. Walter Backman, Jr.,</a:t>
            </a:r>
          </a:p>
          <a:p>
            <a:pPr marL="0" indent="0" algn="r">
              <a:buNone/>
            </a:pPr>
            <a:r>
              <a:rPr lang="en-US" sz="1900" b="0" i="0" u="none" strike="noStrike" baseline="0" dirty="0">
                <a:solidFill>
                  <a:srgbClr val="000000"/>
                </a:solidFill>
                <a:latin typeface="Palatino Linotype" panose="02040502050505030304" pitchFamily="18" charset="0"/>
              </a:rPr>
              <a:t>Bench &amp; Bar (July 1978)</a:t>
            </a:r>
            <a:endParaRPr lang="en-US" sz="1900" dirty="0"/>
          </a:p>
        </p:txBody>
      </p:sp>
      <p:sp>
        <p:nvSpPr>
          <p:cNvPr id="4" name="Slide Number Placeholder 3">
            <a:extLst>
              <a:ext uri="{FF2B5EF4-FFF2-40B4-BE49-F238E27FC236}">
                <a16:creationId xmlns:a16="http://schemas.microsoft.com/office/drawing/2014/main" id="{4D88586F-8898-B6C1-047C-304C557AB00F}"/>
              </a:ext>
            </a:extLst>
          </p:cNvPr>
          <p:cNvSpPr>
            <a:spLocks noGrp="1"/>
          </p:cNvSpPr>
          <p:nvPr>
            <p:ph type="sldNum" sz="quarter" idx="12"/>
          </p:nvPr>
        </p:nvSpPr>
        <p:spPr/>
        <p:txBody>
          <a:bodyPr/>
          <a:lstStyle/>
          <a:p>
            <a:fld id="{4D48E273-6C07-42B9-938C-5DDBAF3066F5}" type="slidenum">
              <a:rPr lang="en-US" smtClean="0"/>
              <a:t>6</a:t>
            </a:fld>
            <a:endParaRPr lang="en-US" dirty="0"/>
          </a:p>
        </p:txBody>
      </p:sp>
    </p:spTree>
    <p:extLst>
      <p:ext uri="{BB962C8B-B14F-4D97-AF65-F5344CB8AC3E}">
        <p14:creationId xmlns:p14="http://schemas.microsoft.com/office/powerpoint/2010/main" val="425190641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260F1-8F62-05FA-1B11-98AAEBD0B133}"/>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05C2E61F-E85F-6DE4-0269-AE7A497DA10B}"/>
              </a:ext>
            </a:extLst>
          </p:cNvPr>
          <p:cNvSpPr>
            <a:spLocks noGrp="1"/>
          </p:cNvSpPr>
          <p:nvPr>
            <p:ph idx="1"/>
          </p:nvPr>
        </p:nvSpPr>
        <p:spPr/>
        <p:txBody>
          <a:bodyPr>
            <a:normAutofit/>
          </a:bodyPr>
          <a:lstStyle/>
          <a:p>
            <a:pPr marL="0" indent="0">
              <a:buNone/>
            </a:pPr>
            <a:r>
              <a:rPr lang="en-US" dirty="0"/>
              <a:t>In 1993, a committee charged with evaluating the lawyer disciplinary system in Minnesota recognized the value of nonlawyer participation in the Minnesota disciplinary system.</a:t>
            </a:r>
          </a:p>
          <a:p>
            <a:pPr marL="0" indent="0">
              <a:buNone/>
            </a:pPr>
            <a:endParaRPr lang="en-US" dirty="0"/>
          </a:p>
          <a:p>
            <a:pPr marL="0" indent="0" algn="r">
              <a:buNone/>
            </a:pPr>
            <a:r>
              <a:rPr lang="en-US" sz="1600" b="0" u="none" strike="noStrike" baseline="0" dirty="0">
                <a:solidFill>
                  <a:srgbClr val="000000"/>
                </a:solidFill>
                <a:latin typeface="Palatino Linotype" panose="02040502050505030304" pitchFamily="18" charset="0"/>
              </a:rPr>
              <a:t>Nonlawyer Involvement In The Disciplinary System</a:t>
            </a:r>
            <a:r>
              <a:rPr lang="en-US" sz="1600" b="0" i="0" u="none" strike="noStrike" baseline="0" dirty="0">
                <a:solidFill>
                  <a:srgbClr val="000000"/>
                </a:solidFill>
                <a:latin typeface="Palatino Linotype" panose="02040502050505030304" pitchFamily="18" charset="0"/>
              </a:rPr>
              <a:t>, Patrick R. Burns,</a:t>
            </a:r>
          </a:p>
          <a:p>
            <a:pPr marL="0" indent="0" algn="r">
              <a:buNone/>
            </a:pPr>
            <a:r>
              <a:rPr lang="en-US" sz="1600" b="0" i="0" u="none" strike="noStrike" baseline="0" dirty="0">
                <a:solidFill>
                  <a:srgbClr val="000000"/>
                </a:solidFill>
                <a:latin typeface="Palatino Linotype" panose="02040502050505030304" pitchFamily="18" charset="0"/>
              </a:rPr>
              <a:t>Minnesota Lawyer (April 10, 2000)</a:t>
            </a:r>
            <a:endParaRPr lang="en-US" sz="1600" dirty="0"/>
          </a:p>
        </p:txBody>
      </p:sp>
      <p:sp>
        <p:nvSpPr>
          <p:cNvPr id="4" name="Slide Number Placeholder 3">
            <a:extLst>
              <a:ext uri="{FF2B5EF4-FFF2-40B4-BE49-F238E27FC236}">
                <a16:creationId xmlns:a16="http://schemas.microsoft.com/office/drawing/2014/main" id="{5AA6D6DA-E913-7777-CF0A-C48A3BA2FAEA}"/>
              </a:ext>
            </a:extLst>
          </p:cNvPr>
          <p:cNvSpPr>
            <a:spLocks noGrp="1"/>
          </p:cNvSpPr>
          <p:nvPr>
            <p:ph type="sldNum" sz="quarter" idx="12"/>
          </p:nvPr>
        </p:nvSpPr>
        <p:spPr/>
        <p:txBody>
          <a:bodyPr/>
          <a:lstStyle/>
          <a:p>
            <a:fld id="{4D48E273-6C07-42B9-938C-5DDBAF3066F5}" type="slidenum">
              <a:rPr lang="en-US" smtClean="0"/>
              <a:t>7</a:t>
            </a:fld>
            <a:endParaRPr lang="en-US" dirty="0"/>
          </a:p>
        </p:txBody>
      </p:sp>
    </p:spTree>
    <p:extLst>
      <p:ext uri="{BB962C8B-B14F-4D97-AF65-F5344CB8AC3E}">
        <p14:creationId xmlns:p14="http://schemas.microsoft.com/office/powerpoint/2010/main" val="246044338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260F1-8F62-05FA-1B11-98AAEBD0B133}"/>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05C2E61F-E85F-6DE4-0269-AE7A497DA10B}"/>
              </a:ext>
            </a:extLst>
          </p:cNvPr>
          <p:cNvSpPr>
            <a:spLocks noGrp="1"/>
          </p:cNvSpPr>
          <p:nvPr>
            <p:ph idx="1"/>
          </p:nvPr>
        </p:nvSpPr>
        <p:spPr/>
        <p:txBody>
          <a:bodyPr>
            <a:normAutofit/>
          </a:bodyPr>
          <a:lstStyle/>
          <a:p>
            <a:pPr marL="0" indent="0">
              <a:buNone/>
            </a:pPr>
            <a:r>
              <a:rPr lang="en-US" dirty="0"/>
              <a:t>In 2023, the Minnesota Supreme Court issued its order regarding the 2022 ABA Standing Committee on Professional Regulation Report and retained the current district ethics committee structure utilizing both lawyer and nonlawyer members.</a:t>
            </a:r>
          </a:p>
          <a:p>
            <a:pPr marL="0" indent="0">
              <a:buNone/>
            </a:pPr>
            <a:endParaRPr lang="en-US" sz="1600" b="0" i="0" dirty="0">
              <a:solidFill>
                <a:srgbClr val="333333"/>
              </a:solidFill>
              <a:effectLst/>
            </a:endParaRPr>
          </a:p>
          <a:p>
            <a:pPr marL="0" indent="0" algn="r">
              <a:buNone/>
            </a:pPr>
            <a:r>
              <a:rPr lang="en-US" sz="1600" b="0" i="0" dirty="0">
                <a:solidFill>
                  <a:srgbClr val="333333"/>
                </a:solidFill>
                <a:effectLst/>
              </a:rPr>
              <a:t>Order Regarding the Report and Recommendation of the American Bar Association Standing Committee on Professional Regulation on the Minnesota Discipline System dated August 23, 2023, located in Supreme Court File Nos. ADM10-8042; ADM10-8043</a:t>
            </a:r>
            <a:endParaRPr lang="en-US" sz="1600" dirty="0"/>
          </a:p>
        </p:txBody>
      </p:sp>
      <p:sp>
        <p:nvSpPr>
          <p:cNvPr id="4" name="Slide Number Placeholder 3">
            <a:extLst>
              <a:ext uri="{FF2B5EF4-FFF2-40B4-BE49-F238E27FC236}">
                <a16:creationId xmlns:a16="http://schemas.microsoft.com/office/drawing/2014/main" id="{524E91EA-3DB9-B6FF-1724-4437068F7E9E}"/>
              </a:ext>
            </a:extLst>
          </p:cNvPr>
          <p:cNvSpPr>
            <a:spLocks noGrp="1"/>
          </p:cNvSpPr>
          <p:nvPr>
            <p:ph type="sldNum" sz="quarter" idx="12"/>
          </p:nvPr>
        </p:nvSpPr>
        <p:spPr/>
        <p:txBody>
          <a:bodyPr/>
          <a:lstStyle/>
          <a:p>
            <a:fld id="{4D48E273-6C07-42B9-938C-5DDBAF3066F5}" type="slidenum">
              <a:rPr lang="en-US" smtClean="0"/>
              <a:t>8</a:t>
            </a:fld>
            <a:endParaRPr lang="en-US" dirty="0"/>
          </a:p>
        </p:txBody>
      </p:sp>
    </p:spTree>
    <p:extLst>
      <p:ext uri="{BB962C8B-B14F-4D97-AF65-F5344CB8AC3E}">
        <p14:creationId xmlns:p14="http://schemas.microsoft.com/office/powerpoint/2010/main" val="82361192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260F1-8F62-05FA-1B11-98AAEBD0B133}"/>
              </a:ext>
            </a:extLst>
          </p:cNvPr>
          <p:cNvSpPr>
            <a:spLocks noGrp="1"/>
          </p:cNvSpPr>
          <p:nvPr>
            <p:ph type="title"/>
          </p:nvPr>
        </p:nvSpPr>
        <p:spPr/>
        <p:txBody>
          <a:bodyPr/>
          <a:lstStyle/>
          <a:p>
            <a:r>
              <a:rPr lang="en-US" dirty="0"/>
              <a:t>Rules</a:t>
            </a:r>
          </a:p>
        </p:txBody>
      </p:sp>
      <p:sp>
        <p:nvSpPr>
          <p:cNvPr id="3" name="Content Placeholder 2">
            <a:extLst>
              <a:ext uri="{FF2B5EF4-FFF2-40B4-BE49-F238E27FC236}">
                <a16:creationId xmlns:a16="http://schemas.microsoft.com/office/drawing/2014/main" id="{05C2E61F-E85F-6DE4-0269-AE7A497DA10B}"/>
              </a:ext>
            </a:extLst>
          </p:cNvPr>
          <p:cNvSpPr>
            <a:spLocks noGrp="1"/>
          </p:cNvSpPr>
          <p:nvPr>
            <p:ph idx="1"/>
          </p:nvPr>
        </p:nvSpPr>
        <p:spPr/>
        <p:txBody>
          <a:bodyPr>
            <a:normAutofit/>
          </a:bodyPr>
          <a:lstStyle/>
          <a:p>
            <a:pPr marL="0" indent="0">
              <a:buNone/>
            </a:pPr>
            <a:r>
              <a:rPr lang="en-US" b="1" dirty="0"/>
              <a:t>District Ethics Committee</a:t>
            </a:r>
          </a:p>
          <a:p>
            <a:pPr marL="0" indent="0">
              <a:buNone/>
            </a:pPr>
            <a:r>
              <a:rPr lang="en-US" sz="2000" dirty="0"/>
              <a:t>Rule 3(a)(2), Rules on Lawyers Professional Responsibility (RLPR) requires </a:t>
            </a:r>
            <a:r>
              <a:rPr kumimoji="0" lang="en-US" sz="2000" b="1" i="0" u="none" strike="noStrike" kern="1200" cap="none" spc="0" normalizeH="0" baseline="0" noProof="0" dirty="0">
                <a:ln>
                  <a:noFill/>
                </a:ln>
                <a:solidFill>
                  <a:srgbClr val="172852"/>
                </a:solidFill>
                <a:effectLst/>
                <a:uLnTx/>
                <a:uFillTx/>
                <a:latin typeface="Palatino Linotype" panose="02040502050505030304" pitchFamily="18" charset="0"/>
                <a:cs typeface="Arial" panose="020B0604020202020204" pitchFamily="34" charset="0"/>
              </a:rPr>
              <a:t>a</a:t>
            </a:r>
            <a:r>
              <a:rPr kumimoji="0" lang="en-US" sz="2000" b="1" i="0" u="none" strike="noStrike" kern="1200" cap="none" spc="0" normalizeH="0" baseline="0" noProof="0" dirty="0">
                <a:ln>
                  <a:noFill/>
                </a:ln>
                <a:solidFill>
                  <a:srgbClr val="000000"/>
                </a:solidFill>
                <a:effectLst/>
                <a:uLnTx/>
                <a:uFillTx/>
                <a:latin typeface="Palatino Linotype" panose="02040502050505030304" pitchFamily="18" charset="0"/>
                <a:cs typeface="Arial" panose="020B0604020202020204" pitchFamily="34" charset="0"/>
              </a:rPr>
              <a:t>t least 20 percent </a:t>
            </a:r>
            <a:r>
              <a:rPr kumimoji="0" lang="en-US" sz="2000" b="0" i="0" u="none" strike="noStrike" kern="1200" cap="none" spc="0" normalizeH="0" baseline="0" noProof="0" dirty="0">
                <a:ln>
                  <a:noFill/>
                </a:ln>
                <a:solidFill>
                  <a:srgbClr val="000000"/>
                </a:solidFill>
                <a:effectLst/>
                <a:uLnTx/>
                <a:uFillTx/>
                <a:latin typeface="Palatino Linotype" panose="02040502050505030304" pitchFamily="18" charset="0"/>
                <a:cs typeface="Arial" panose="020B0604020202020204" pitchFamily="34" charset="0"/>
              </a:rPr>
              <a:t>of each District Committee's members shall be nonlawyers.</a:t>
            </a:r>
            <a:endParaRPr kumimoji="0" lang="en-US" sz="2000" b="0" i="0" u="none" strike="noStrike" kern="1200" cap="none" spc="0" normalizeH="0" baseline="0" noProof="0" dirty="0">
              <a:ln>
                <a:noFill/>
              </a:ln>
              <a:solidFill>
                <a:srgbClr val="172852"/>
              </a:solidFill>
              <a:effectLst/>
              <a:uLnTx/>
              <a:uFillTx/>
              <a:latin typeface="Palatino Linotype" panose="02040502050505030304" pitchFamily="18" charset="0"/>
              <a:cs typeface="Arial" panose="020B0604020202020204" pitchFamily="34" charset="0"/>
            </a:endParaRPr>
          </a:p>
          <a:p>
            <a:pPr marL="0" indent="0">
              <a:buNone/>
            </a:pPr>
            <a:endParaRPr lang="en-US" b="1" dirty="0"/>
          </a:p>
          <a:p>
            <a:pPr marL="0" indent="0">
              <a:buNone/>
            </a:pPr>
            <a:r>
              <a:rPr lang="en-US" b="1" dirty="0"/>
              <a:t>Lawyers Professional Responsibility Board</a:t>
            </a:r>
          </a:p>
          <a:p>
            <a:pPr marL="0" indent="0">
              <a:buNone/>
            </a:pPr>
            <a:r>
              <a:rPr lang="en-US" sz="2000" dirty="0"/>
              <a:t>Rule 4</a:t>
            </a:r>
            <a:r>
              <a:rPr kumimoji="0" lang="en-US" sz="2000" b="0" i="0" u="none" strike="noStrike" kern="1200" cap="none" spc="0" normalizeH="0" baseline="0" noProof="0" dirty="0">
                <a:ln>
                  <a:noFill/>
                </a:ln>
                <a:solidFill>
                  <a:srgbClr val="172852"/>
                </a:solidFill>
                <a:effectLst/>
                <a:uLnTx/>
                <a:uFillTx/>
              </a:rPr>
              <a:t>(a)(2), </a:t>
            </a:r>
            <a:r>
              <a:rPr lang="en-US" sz="2000" dirty="0"/>
              <a:t>RLPR, requires the LPRB to </a:t>
            </a:r>
            <a:r>
              <a:rPr kumimoji="0" lang="en-US" sz="2000" b="0" i="0" u="none" strike="noStrike" kern="1200" cap="none" spc="0" normalizeH="0" baseline="0" noProof="0" dirty="0">
                <a:ln>
                  <a:noFill/>
                </a:ln>
                <a:solidFill>
                  <a:srgbClr val="172852"/>
                </a:solidFill>
                <a:effectLst/>
                <a:uLnTx/>
                <a:uFillTx/>
              </a:rPr>
              <a:t>consist of a chair, </a:t>
            </a:r>
            <a:r>
              <a:rPr kumimoji="0" lang="en-US" sz="2000" b="0" i="0" u="none" strike="noStrike" kern="1200" cap="none" spc="0" normalizeH="0" baseline="0" noProof="0" dirty="0">
                <a:ln>
                  <a:noFill/>
                </a:ln>
                <a:solidFill>
                  <a:srgbClr val="000000"/>
                </a:solidFill>
                <a:effectLst/>
                <a:uLnTx/>
                <a:uFillTx/>
              </a:rPr>
              <a:t>13 lawyers, and 9 nonlawyers, equating to a 40% nonlawyer/60% lawyer division</a:t>
            </a:r>
            <a:r>
              <a:rPr lang="en-US" sz="2000" dirty="0">
                <a:solidFill>
                  <a:srgbClr val="000000"/>
                </a:solidFill>
              </a:rPr>
              <a:t>.</a:t>
            </a:r>
            <a:endParaRPr kumimoji="0" lang="en-US" sz="2000" b="0" i="0" u="none" strike="noStrike" kern="1200" cap="none" spc="0" normalizeH="0" baseline="0" noProof="0" dirty="0">
              <a:ln>
                <a:noFill/>
              </a:ln>
              <a:solidFill>
                <a:srgbClr val="000000"/>
              </a:solidFill>
              <a:effectLst/>
              <a:uLnTx/>
              <a:uFillTx/>
            </a:endParaRPr>
          </a:p>
          <a:p>
            <a:pPr marL="0" indent="0">
              <a:buNone/>
            </a:pPr>
            <a:endParaRPr lang="en-US" sz="2400" dirty="0"/>
          </a:p>
          <a:p>
            <a:endParaRPr lang="en-US" dirty="0"/>
          </a:p>
          <a:p>
            <a:pPr marL="0" indent="0">
              <a:buNone/>
            </a:pPr>
            <a:endParaRPr lang="en-US" dirty="0"/>
          </a:p>
          <a:p>
            <a:pPr marL="0" indent="0" algn="ctr">
              <a:buNone/>
            </a:pPr>
            <a:endParaRPr lang="en-US" dirty="0"/>
          </a:p>
          <a:p>
            <a:endParaRPr lang="en-US" dirty="0"/>
          </a:p>
        </p:txBody>
      </p:sp>
      <p:sp>
        <p:nvSpPr>
          <p:cNvPr id="4" name="Slide Number Placeholder 3">
            <a:extLst>
              <a:ext uri="{FF2B5EF4-FFF2-40B4-BE49-F238E27FC236}">
                <a16:creationId xmlns:a16="http://schemas.microsoft.com/office/drawing/2014/main" id="{55AD4921-3121-E80F-07DF-E5FD5ADC81DD}"/>
              </a:ext>
            </a:extLst>
          </p:cNvPr>
          <p:cNvSpPr>
            <a:spLocks noGrp="1"/>
          </p:cNvSpPr>
          <p:nvPr>
            <p:ph type="sldNum" sz="quarter" idx="12"/>
          </p:nvPr>
        </p:nvSpPr>
        <p:spPr/>
        <p:txBody>
          <a:bodyPr/>
          <a:lstStyle/>
          <a:p>
            <a:fld id="{4D48E273-6C07-42B9-938C-5DDBAF3066F5}" type="slidenum">
              <a:rPr lang="en-US" smtClean="0"/>
              <a:t>9</a:t>
            </a:fld>
            <a:endParaRPr lang="en-US" dirty="0"/>
          </a:p>
        </p:txBody>
      </p:sp>
    </p:spTree>
    <p:extLst>
      <p:ext uri="{BB962C8B-B14F-4D97-AF65-F5344CB8AC3E}">
        <p14:creationId xmlns:p14="http://schemas.microsoft.com/office/powerpoint/2010/main" val="351678993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1.27"/>
  <p:tag name="AS_TITLE" val="Aspose.Slides for .NET 4.0"/>
  <p:tag name="AS_VERSION" val="16.1.0.0"/>
</p:tagLst>
</file>

<file path=ppt/theme/theme1.xml><?xml version="1.0" encoding="utf-8"?>
<a:theme xmlns:a="http://schemas.openxmlformats.org/drawingml/2006/main" name="MJB_PPTemplate_2014">
  <a:themeElements>
    <a:clrScheme name="LPRB">
      <a:dk1>
        <a:srgbClr val="030327"/>
      </a:dk1>
      <a:lt1>
        <a:srgbClr val="FEFFFF"/>
      </a:lt1>
      <a:dk2>
        <a:srgbClr val="172852"/>
      </a:dk2>
      <a:lt2>
        <a:srgbClr val="FEFFFF"/>
      </a:lt2>
      <a:accent1>
        <a:srgbClr val="172852"/>
      </a:accent1>
      <a:accent2>
        <a:srgbClr val="172852"/>
      </a:accent2>
      <a:accent3>
        <a:srgbClr val="C8942B"/>
      </a:accent3>
      <a:accent4>
        <a:srgbClr val="172852"/>
      </a:accent4>
      <a:accent5>
        <a:srgbClr val="172852"/>
      </a:accent5>
      <a:accent6>
        <a:srgbClr val="172852"/>
      </a:accent6>
      <a:hlink>
        <a:srgbClr val="C8942B"/>
      </a:hlink>
      <a:folHlink>
        <a:srgbClr val="787878"/>
      </a:folHlink>
    </a:clrScheme>
    <a:fontScheme name="LPRB">
      <a:majorFont>
        <a:latin typeface="Times New Roman"/>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MJB PowerPoint" id="{E78FA776-D0AB-4D93-9C0A-8BA545B552B9}" vid="{BA791187-87C5-44B8-B27D-270D6C7C5D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46EDFFD50F604FB2466793F679A55B" ma:contentTypeVersion="8" ma:contentTypeDescription="Create a new document." ma:contentTypeScope="" ma:versionID="dc799bfde4d2dd459735492ceeb3ceaa">
  <xsd:schema xmlns:xsd="http://www.w3.org/2001/XMLSchema" xmlns:xs="http://www.w3.org/2001/XMLSchema" xmlns:p="http://schemas.microsoft.com/office/2006/metadata/properties" targetNamespace="http://schemas.microsoft.com/office/2006/metadata/properties" ma:root="true" ma:fieldsID="7dcc10a156eb2aa295318eab019ded2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78F00CE-985C-40D2-B6ED-1BF847417650}"/>
</file>

<file path=customXml/itemProps2.xml><?xml version="1.0" encoding="utf-8"?>
<ds:datastoreItem xmlns:ds="http://schemas.openxmlformats.org/officeDocument/2006/customXml" ds:itemID="{067ADDFF-EC11-42AB-8E35-DFD5577AB725}"/>
</file>

<file path=customXml/itemProps3.xml><?xml version="1.0" encoding="utf-8"?>
<ds:datastoreItem xmlns:ds="http://schemas.openxmlformats.org/officeDocument/2006/customXml" ds:itemID="{156B6DC2-6447-4140-B545-4E5BAE50E431}"/>
</file>

<file path=docProps/app.xml><?xml version="1.0" encoding="utf-8"?>
<Properties xmlns="http://schemas.openxmlformats.org/officeDocument/2006/extended-properties" xmlns:vt="http://schemas.openxmlformats.org/officeDocument/2006/docPropsVTypes">
  <Template>MJB PowerPoint</Template>
  <TotalTime>0</TotalTime>
  <Words>806</Words>
  <Application>Microsoft Office PowerPoint</Application>
  <PresentationFormat>On-screen Show (4:3)</PresentationFormat>
  <Paragraphs>163</Paragraphs>
  <Slides>18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Palatino Linotype</vt:lpstr>
      <vt:lpstr>MJB_PPTemplate_2014</vt:lpstr>
      <vt:lpstr>Nonlawyer Involvement in the Disciplinary System: A Panel Discussion</vt:lpstr>
      <vt:lpstr>Welcome</vt:lpstr>
      <vt:lpstr>Background</vt:lpstr>
      <vt:lpstr>Background</vt:lpstr>
      <vt:lpstr>Background</vt:lpstr>
      <vt:lpstr>Background</vt:lpstr>
      <vt:lpstr>Background</vt:lpstr>
      <vt:lpstr>Background</vt:lpstr>
      <vt:lpstr>Rules</vt:lpstr>
      <vt:lpstr>Statistics</vt:lpstr>
      <vt:lpstr>Statistics</vt:lpstr>
      <vt:lpstr>Statistics</vt:lpstr>
      <vt:lpstr>Panel Questions</vt:lpstr>
      <vt:lpstr>Recruitment Ideas</vt:lpstr>
      <vt:lpstr>Recruitment Ideas</vt:lpstr>
      <vt:lpstr>Recruitment Ideas</vt:lpstr>
      <vt:lpstr>Recruitment Ideas</vt:lpstr>
      <vt:lpstr>Closing Thoughts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1601-01-01T00:00:00Z</cp:lastPrinted>
  <dcterms:created xsi:type="dcterms:W3CDTF">1601-01-01T00:00:00Z</dcterms:created>
  <dcterms:modified xsi:type="dcterms:W3CDTF">2024-09-23T14:41:51Z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4543c82-bfb1-4059-96af-7a0a0f468681_Enabled">
    <vt:lpwstr>true</vt:lpwstr>
  </property>
  <property fmtid="{D5CDD505-2E9C-101B-9397-08002B2CF9AE}" pid="3" name="MSIP_Label_14543c82-bfb1-4059-96af-7a0a0f468681_SetDate">
    <vt:lpwstr>2024-09-09T13:03:13Z</vt:lpwstr>
  </property>
  <property fmtid="{D5CDD505-2E9C-101B-9397-08002B2CF9AE}" pid="4" name="MSIP_Label_14543c82-bfb1-4059-96af-7a0a0f468681_Method">
    <vt:lpwstr>Standard</vt:lpwstr>
  </property>
  <property fmtid="{D5CDD505-2E9C-101B-9397-08002B2CF9AE}" pid="5" name="MSIP_Label_14543c82-bfb1-4059-96af-7a0a0f468681_Name">
    <vt:lpwstr>High</vt:lpwstr>
  </property>
  <property fmtid="{D5CDD505-2E9C-101B-9397-08002B2CF9AE}" pid="6" name="MSIP_Label_14543c82-bfb1-4059-96af-7a0a0f468681_SiteId">
    <vt:lpwstr>8cf8312b-4c34-4b6f-9dee-c56512a7510f</vt:lpwstr>
  </property>
  <property fmtid="{D5CDD505-2E9C-101B-9397-08002B2CF9AE}" pid="7" name="MSIP_Label_14543c82-bfb1-4059-96af-7a0a0f468681_ActionId">
    <vt:lpwstr>3d974ca8-3f4f-47f2-9b22-30755e47a48c</vt:lpwstr>
  </property>
  <property fmtid="{D5CDD505-2E9C-101B-9397-08002B2CF9AE}" pid="8" name="MSIP_Label_14543c82-bfb1-4059-96af-7a0a0f468681_ContentBits">
    <vt:lpwstr>0</vt:lpwstr>
  </property>
  <property fmtid="{D5CDD505-2E9C-101B-9397-08002B2CF9AE}" pid="9" name="ContentTypeId">
    <vt:lpwstr>0x0101001E46EDFFD50F604FB2466793F679A55B</vt:lpwstr>
  </property>
</Properties>
</file>