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10.xml" ContentType="application/vnd.openxmlformats-officedocument.presentationml.notesSlide+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7.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1"/>
  </p:notesMasterIdLst>
  <p:sldIdLst>
    <p:sldId id="256" r:id="rId3"/>
    <p:sldId id="729" r:id="rId4"/>
    <p:sldId id="730" r:id="rId5"/>
    <p:sldId id="731" r:id="rId6"/>
    <p:sldId id="264" r:id="rId7"/>
    <p:sldId id="705" r:id="rId8"/>
    <p:sldId id="704" r:id="rId9"/>
    <p:sldId id="630" r:id="rId10"/>
    <p:sldId id="631" r:id="rId11"/>
    <p:sldId id="629" r:id="rId12"/>
    <p:sldId id="706" r:id="rId13"/>
    <p:sldId id="707" r:id="rId14"/>
    <p:sldId id="659" r:id="rId15"/>
    <p:sldId id="709" r:id="rId16"/>
    <p:sldId id="715" r:id="rId17"/>
    <p:sldId id="719" r:id="rId18"/>
    <p:sldId id="720" r:id="rId19"/>
    <p:sldId id="716" r:id="rId20"/>
    <p:sldId id="708" r:id="rId21"/>
    <p:sldId id="710" r:id="rId22"/>
    <p:sldId id="722" r:id="rId23"/>
    <p:sldId id="721" r:id="rId24"/>
    <p:sldId id="724" r:id="rId25"/>
    <p:sldId id="723" r:id="rId26"/>
    <p:sldId id="698" r:id="rId27"/>
    <p:sldId id="666" r:id="rId28"/>
    <p:sldId id="636" r:id="rId29"/>
    <p:sldId id="682" r:id="rId30"/>
    <p:sldId id="683" r:id="rId31"/>
    <p:sldId id="714" r:id="rId32"/>
    <p:sldId id="663" r:id="rId33"/>
    <p:sldId id="677" r:id="rId34"/>
    <p:sldId id="725" r:id="rId35"/>
    <p:sldId id="681" r:id="rId36"/>
    <p:sldId id="726" r:id="rId37"/>
    <p:sldId id="727" r:id="rId38"/>
    <p:sldId id="732" r:id="rId39"/>
    <p:sldId id="59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6C"/>
    <a:srgbClr val="EA6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67131" autoAdjust="0"/>
  </p:normalViewPr>
  <p:slideViewPr>
    <p:cSldViewPr>
      <p:cViewPr varScale="1">
        <p:scale>
          <a:sx n="48" d="100"/>
          <a:sy n="48" d="100"/>
        </p:scale>
        <p:origin x="170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098"/>
    </p:cViewPr>
  </p:sorterViewPr>
  <p:notesViewPr>
    <p:cSldViewPr>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159D68-EDE7-4689-BCC6-0401D8EEE493}" type="datetimeFigureOut">
              <a:rPr lang="en-US" smtClean="0"/>
              <a:t>9/25/2024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19FE0C-CBC0-456E-B612-7C2253EC920B}" type="slidenum">
              <a:rPr lang="en-US" smtClean="0"/>
              <a:t>‹#›</a:t>
            </a:fld>
            <a:endParaRPr lang="en-US"/>
          </a:p>
        </p:txBody>
      </p:sp>
    </p:spTree>
    <p:extLst>
      <p:ext uri="{BB962C8B-B14F-4D97-AF65-F5344CB8AC3E}">
        <p14:creationId xmlns:p14="http://schemas.microsoft.com/office/powerpoint/2010/main" val="83050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9FE0C-CBC0-456E-B612-7C2253EC920B}" type="slidenum">
              <a:rPr lang="en-US" smtClean="0"/>
              <a:t>1</a:t>
            </a:fld>
            <a:endParaRPr lang="en-US"/>
          </a:p>
        </p:txBody>
      </p:sp>
    </p:spTree>
    <p:extLst>
      <p:ext uri="{BB962C8B-B14F-4D97-AF65-F5344CB8AC3E}">
        <p14:creationId xmlns:p14="http://schemas.microsoft.com/office/powerpoint/2010/main" val="174166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10</a:t>
            </a:fld>
            <a:endParaRPr lang="en-US"/>
          </a:p>
        </p:txBody>
      </p:sp>
    </p:spTree>
    <p:extLst>
      <p:ext uri="{BB962C8B-B14F-4D97-AF65-F5344CB8AC3E}">
        <p14:creationId xmlns:p14="http://schemas.microsoft.com/office/powerpoint/2010/main" val="417566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9FE0C-CBC0-456E-B612-7C2253EC920B}" type="slidenum">
              <a:rPr lang="en-US" smtClean="0"/>
              <a:t>11</a:t>
            </a:fld>
            <a:endParaRPr lang="en-US"/>
          </a:p>
        </p:txBody>
      </p:sp>
    </p:spTree>
    <p:extLst>
      <p:ext uri="{BB962C8B-B14F-4D97-AF65-F5344CB8AC3E}">
        <p14:creationId xmlns:p14="http://schemas.microsoft.com/office/powerpoint/2010/main" val="1384365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12</a:t>
            </a:fld>
            <a:endParaRPr lang="en-US"/>
          </a:p>
        </p:txBody>
      </p:sp>
    </p:spTree>
    <p:extLst>
      <p:ext uri="{BB962C8B-B14F-4D97-AF65-F5344CB8AC3E}">
        <p14:creationId xmlns:p14="http://schemas.microsoft.com/office/powerpoint/2010/main" val="3905930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B4A6C"/>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19FE0C-CBC0-456E-B612-7C2253EC920B}" type="slidenum">
              <a:rPr lang="en-US" smtClean="0"/>
              <a:t>13</a:t>
            </a:fld>
            <a:endParaRPr lang="en-US"/>
          </a:p>
        </p:txBody>
      </p:sp>
    </p:spTree>
    <p:extLst>
      <p:ext uri="{BB962C8B-B14F-4D97-AF65-F5344CB8AC3E}">
        <p14:creationId xmlns:p14="http://schemas.microsoft.com/office/powerpoint/2010/main" val="100524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14</a:t>
            </a:fld>
            <a:endParaRPr lang="en-US"/>
          </a:p>
        </p:txBody>
      </p:sp>
    </p:spTree>
    <p:extLst>
      <p:ext uri="{BB962C8B-B14F-4D97-AF65-F5344CB8AC3E}">
        <p14:creationId xmlns:p14="http://schemas.microsoft.com/office/powerpoint/2010/main" val="83741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15</a:t>
            </a:fld>
            <a:endParaRPr lang="en-US"/>
          </a:p>
        </p:txBody>
      </p:sp>
    </p:spTree>
    <p:extLst>
      <p:ext uri="{BB962C8B-B14F-4D97-AF65-F5344CB8AC3E}">
        <p14:creationId xmlns:p14="http://schemas.microsoft.com/office/powerpoint/2010/main" val="3364665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16</a:t>
            </a:fld>
            <a:endParaRPr lang="en-US"/>
          </a:p>
        </p:txBody>
      </p:sp>
    </p:spTree>
    <p:extLst>
      <p:ext uri="{BB962C8B-B14F-4D97-AF65-F5344CB8AC3E}">
        <p14:creationId xmlns:p14="http://schemas.microsoft.com/office/powerpoint/2010/main" val="2022919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cap="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cap="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17</a:t>
            </a:fld>
            <a:endParaRPr lang="en-US"/>
          </a:p>
        </p:txBody>
      </p:sp>
    </p:spTree>
    <p:extLst>
      <p:ext uri="{BB962C8B-B14F-4D97-AF65-F5344CB8AC3E}">
        <p14:creationId xmlns:p14="http://schemas.microsoft.com/office/powerpoint/2010/main" val="726826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18</a:t>
            </a:fld>
            <a:endParaRPr lang="en-US"/>
          </a:p>
        </p:txBody>
      </p:sp>
    </p:spTree>
    <p:extLst>
      <p:ext uri="{BB962C8B-B14F-4D97-AF65-F5344CB8AC3E}">
        <p14:creationId xmlns:p14="http://schemas.microsoft.com/office/powerpoint/2010/main" val="459952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19</a:t>
            </a:fld>
            <a:endParaRPr lang="en-US"/>
          </a:p>
        </p:txBody>
      </p:sp>
    </p:spTree>
    <p:extLst>
      <p:ext uri="{BB962C8B-B14F-4D97-AF65-F5344CB8AC3E}">
        <p14:creationId xmlns:p14="http://schemas.microsoft.com/office/powerpoint/2010/main" val="72637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2</a:t>
            </a:fld>
            <a:endParaRPr lang="en-US"/>
          </a:p>
        </p:txBody>
      </p:sp>
    </p:spTree>
    <p:extLst>
      <p:ext uri="{BB962C8B-B14F-4D97-AF65-F5344CB8AC3E}">
        <p14:creationId xmlns:p14="http://schemas.microsoft.com/office/powerpoint/2010/main" val="959936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20</a:t>
            </a:fld>
            <a:endParaRPr lang="en-US"/>
          </a:p>
        </p:txBody>
      </p:sp>
    </p:spTree>
    <p:extLst>
      <p:ext uri="{BB962C8B-B14F-4D97-AF65-F5344CB8AC3E}">
        <p14:creationId xmlns:p14="http://schemas.microsoft.com/office/powerpoint/2010/main" val="798135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21</a:t>
            </a:fld>
            <a:endParaRPr lang="en-US"/>
          </a:p>
        </p:txBody>
      </p:sp>
    </p:spTree>
    <p:extLst>
      <p:ext uri="{BB962C8B-B14F-4D97-AF65-F5344CB8AC3E}">
        <p14:creationId xmlns:p14="http://schemas.microsoft.com/office/powerpoint/2010/main" val="987485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22</a:t>
            </a:fld>
            <a:endParaRPr lang="en-US"/>
          </a:p>
        </p:txBody>
      </p:sp>
    </p:spTree>
    <p:extLst>
      <p:ext uri="{BB962C8B-B14F-4D97-AF65-F5344CB8AC3E}">
        <p14:creationId xmlns:p14="http://schemas.microsoft.com/office/powerpoint/2010/main" val="2278412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23</a:t>
            </a:fld>
            <a:endParaRPr lang="en-US"/>
          </a:p>
        </p:txBody>
      </p:sp>
    </p:spTree>
    <p:extLst>
      <p:ext uri="{BB962C8B-B14F-4D97-AF65-F5344CB8AC3E}">
        <p14:creationId xmlns:p14="http://schemas.microsoft.com/office/powerpoint/2010/main" val="3452925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24</a:t>
            </a:fld>
            <a:endParaRPr lang="en-US"/>
          </a:p>
        </p:txBody>
      </p:sp>
    </p:spTree>
    <p:extLst>
      <p:ext uri="{BB962C8B-B14F-4D97-AF65-F5344CB8AC3E}">
        <p14:creationId xmlns:p14="http://schemas.microsoft.com/office/powerpoint/2010/main" val="3169964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25</a:t>
            </a:fld>
            <a:endParaRPr lang="en-US"/>
          </a:p>
        </p:txBody>
      </p:sp>
    </p:spTree>
    <p:extLst>
      <p:ext uri="{BB962C8B-B14F-4D97-AF65-F5344CB8AC3E}">
        <p14:creationId xmlns:p14="http://schemas.microsoft.com/office/powerpoint/2010/main" val="3197060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26</a:t>
            </a:fld>
            <a:endParaRPr lang="en-US"/>
          </a:p>
        </p:txBody>
      </p:sp>
    </p:spTree>
    <p:extLst>
      <p:ext uri="{BB962C8B-B14F-4D97-AF65-F5344CB8AC3E}">
        <p14:creationId xmlns:p14="http://schemas.microsoft.com/office/powerpoint/2010/main" val="3607703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27</a:t>
            </a:fld>
            <a:endParaRPr lang="en-US"/>
          </a:p>
        </p:txBody>
      </p:sp>
    </p:spTree>
    <p:extLst>
      <p:ext uri="{BB962C8B-B14F-4D97-AF65-F5344CB8AC3E}">
        <p14:creationId xmlns:p14="http://schemas.microsoft.com/office/powerpoint/2010/main" val="241346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9FE0C-CBC0-456E-B612-7C2253EC920B}" type="slidenum">
              <a:rPr lang="en-US" smtClean="0"/>
              <a:t>28</a:t>
            </a:fld>
            <a:endParaRPr lang="en-US"/>
          </a:p>
        </p:txBody>
      </p:sp>
    </p:spTree>
    <p:extLst>
      <p:ext uri="{BB962C8B-B14F-4D97-AF65-F5344CB8AC3E}">
        <p14:creationId xmlns:p14="http://schemas.microsoft.com/office/powerpoint/2010/main" val="435129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9FE0C-CBC0-456E-B612-7C2253EC920B}" type="slidenum">
              <a:rPr lang="en-US" smtClean="0"/>
              <a:t>29</a:t>
            </a:fld>
            <a:endParaRPr lang="en-US"/>
          </a:p>
        </p:txBody>
      </p:sp>
    </p:spTree>
    <p:extLst>
      <p:ext uri="{BB962C8B-B14F-4D97-AF65-F5344CB8AC3E}">
        <p14:creationId xmlns:p14="http://schemas.microsoft.com/office/powerpoint/2010/main" val="180640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3</a:t>
            </a:fld>
            <a:endParaRPr lang="en-US"/>
          </a:p>
        </p:txBody>
      </p:sp>
    </p:spTree>
    <p:extLst>
      <p:ext uri="{BB962C8B-B14F-4D97-AF65-F5344CB8AC3E}">
        <p14:creationId xmlns:p14="http://schemas.microsoft.com/office/powerpoint/2010/main" val="3379373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30</a:t>
            </a:fld>
            <a:endParaRPr lang="en-US"/>
          </a:p>
        </p:txBody>
      </p:sp>
    </p:spTree>
    <p:extLst>
      <p:ext uri="{BB962C8B-B14F-4D97-AF65-F5344CB8AC3E}">
        <p14:creationId xmlns:p14="http://schemas.microsoft.com/office/powerpoint/2010/main" val="3301329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31</a:t>
            </a:fld>
            <a:endParaRPr lang="en-US"/>
          </a:p>
        </p:txBody>
      </p:sp>
    </p:spTree>
    <p:extLst>
      <p:ext uri="{BB962C8B-B14F-4D97-AF65-F5344CB8AC3E}">
        <p14:creationId xmlns:p14="http://schemas.microsoft.com/office/powerpoint/2010/main" val="4091449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19FE0C-CBC0-456E-B612-7C2253EC920B}" type="slidenum">
              <a:rPr lang="en-US" smtClean="0"/>
              <a:t>32</a:t>
            </a:fld>
            <a:endParaRPr lang="en-US"/>
          </a:p>
        </p:txBody>
      </p:sp>
    </p:spTree>
    <p:extLst>
      <p:ext uri="{BB962C8B-B14F-4D97-AF65-F5344CB8AC3E}">
        <p14:creationId xmlns:p14="http://schemas.microsoft.com/office/powerpoint/2010/main" val="2418191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33</a:t>
            </a:fld>
            <a:endParaRPr lang="en-US"/>
          </a:p>
        </p:txBody>
      </p:sp>
    </p:spTree>
    <p:extLst>
      <p:ext uri="{BB962C8B-B14F-4D97-AF65-F5344CB8AC3E}">
        <p14:creationId xmlns:p14="http://schemas.microsoft.com/office/powerpoint/2010/main" val="562727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34</a:t>
            </a:fld>
            <a:endParaRPr lang="en-US"/>
          </a:p>
        </p:txBody>
      </p:sp>
    </p:spTree>
    <p:extLst>
      <p:ext uri="{BB962C8B-B14F-4D97-AF65-F5344CB8AC3E}">
        <p14:creationId xmlns:p14="http://schemas.microsoft.com/office/powerpoint/2010/main" val="3578963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35</a:t>
            </a:fld>
            <a:endParaRPr lang="en-US"/>
          </a:p>
        </p:txBody>
      </p:sp>
    </p:spTree>
    <p:extLst>
      <p:ext uri="{BB962C8B-B14F-4D97-AF65-F5344CB8AC3E}">
        <p14:creationId xmlns:p14="http://schemas.microsoft.com/office/powerpoint/2010/main" val="1127888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36</a:t>
            </a:fld>
            <a:endParaRPr lang="en-US"/>
          </a:p>
        </p:txBody>
      </p:sp>
    </p:spTree>
    <p:extLst>
      <p:ext uri="{BB962C8B-B14F-4D97-AF65-F5344CB8AC3E}">
        <p14:creationId xmlns:p14="http://schemas.microsoft.com/office/powerpoint/2010/main" val="3231625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37</a:t>
            </a:fld>
            <a:endParaRPr lang="en-US"/>
          </a:p>
        </p:txBody>
      </p:sp>
    </p:spTree>
    <p:extLst>
      <p:ext uri="{BB962C8B-B14F-4D97-AF65-F5344CB8AC3E}">
        <p14:creationId xmlns:p14="http://schemas.microsoft.com/office/powerpoint/2010/main" val="1792271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38</a:t>
            </a:fld>
            <a:endParaRPr lang="en-US"/>
          </a:p>
        </p:txBody>
      </p:sp>
    </p:spTree>
    <p:extLst>
      <p:ext uri="{BB962C8B-B14F-4D97-AF65-F5344CB8AC3E}">
        <p14:creationId xmlns:p14="http://schemas.microsoft.com/office/powerpoint/2010/main" val="428587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4</a:t>
            </a:fld>
            <a:endParaRPr lang="en-US"/>
          </a:p>
        </p:txBody>
      </p:sp>
    </p:spTree>
    <p:extLst>
      <p:ext uri="{BB962C8B-B14F-4D97-AF65-F5344CB8AC3E}">
        <p14:creationId xmlns:p14="http://schemas.microsoft.com/office/powerpoint/2010/main" val="67177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C19FE0C-CBC0-456E-B612-7C2253EC920B}" type="slidenum">
              <a:rPr lang="en-US" smtClean="0"/>
              <a:t>5</a:t>
            </a:fld>
            <a:endParaRPr lang="en-US"/>
          </a:p>
        </p:txBody>
      </p:sp>
    </p:spTree>
    <p:extLst>
      <p:ext uri="{BB962C8B-B14F-4D97-AF65-F5344CB8AC3E}">
        <p14:creationId xmlns:p14="http://schemas.microsoft.com/office/powerpoint/2010/main" val="1264000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6</a:t>
            </a:fld>
            <a:endParaRPr lang="en-US"/>
          </a:p>
        </p:txBody>
      </p:sp>
    </p:spTree>
    <p:extLst>
      <p:ext uri="{BB962C8B-B14F-4D97-AF65-F5344CB8AC3E}">
        <p14:creationId xmlns:p14="http://schemas.microsoft.com/office/powerpoint/2010/main" val="115261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7</a:t>
            </a:fld>
            <a:endParaRPr lang="en-US"/>
          </a:p>
        </p:txBody>
      </p:sp>
    </p:spTree>
    <p:extLst>
      <p:ext uri="{BB962C8B-B14F-4D97-AF65-F5344CB8AC3E}">
        <p14:creationId xmlns:p14="http://schemas.microsoft.com/office/powerpoint/2010/main" val="168886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8</a:t>
            </a:fld>
            <a:endParaRPr lang="en-US"/>
          </a:p>
        </p:txBody>
      </p:sp>
    </p:spTree>
    <p:extLst>
      <p:ext uri="{BB962C8B-B14F-4D97-AF65-F5344CB8AC3E}">
        <p14:creationId xmlns:p14="http://schemas.microsoft.com/office/powerpoint/2010/main" val="245445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9FE0C-CBC0-456E-B612-7C2253EC920B}" type="slidenum">
              <a:rPr lang="en-US" smtClean="0"/>
              <a:t>9</a:t>
            </a:fld>
            <a:endParaRPr lang="en-US"/>
          </a:p>
        </p:txBody>
      </p:sp>
    </p:spTree>
    <p:extLst>
      <p:ext uri="{BB962C8B-B14F-4D97-AF65-F5344CB8AC3E}">
        <p14:creationId xmlns:p14="http://schemas.microsoft.com/office/powerpoint/2010/main" val="9258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3"/>
                </a:solidFill>
                <a:latin typeface="Palatino Linotype" panose="0204050205050503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accent1"/>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text here</a:t>
            </a:r>
          </a:p>
        </p:txBody>
      </p:sp>
      <p:sp>
        <p:nvSpPr>
          <p:cNvPr id="4" name="Date Placeholder 3"/>
          <p:cNvSpPr>
            <a:spLocks noGrp="1"/>
          </p:cNvSpPr>
          <p:nvPr>
            <p:ph type="dt" sz="half" idx="10"/>
          </p:nvPr>
        </p:nvSpPr>
        <p:spPr/>
        <p:txBody>
          <a:bodyPr/>
          <a:lstStyle/>
          <a:p>
            <a:fld id="{5AC8E7D5-0CFF-40CD-B16D-7B1BF234FCD9}" type="datetimeFigureOut">
              <a:rPr lang="en-US" smtClean="0"/>
              <a:t>9/25/2024</a:t>
            </a:fld>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391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1118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Palatino Linotype" panose="0204050205050503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33083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2440188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3881622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376629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411766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30327">
                  <a:tint val="75000"/>
                </a:srgbClr>
              </a:solidFill>
            </a:endParaRPr>
          </a:p>
        </p:txBody>
      </p:sp>
      <p:sp>
        <p:nvSpPr>
          <p:cNvPr id="9" name="Slide Number Placeholder 8"/>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205138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30327">
                  <a:tint val="75000"/>
                </a:srgbClr>
              </a:solidFill>
            </a:endParaRPr>
          </a:p>
        </p:txBody>
      </p:sp>
      <p:sp>
        <p:nvSpPr>
          <p:cNvPr id="5" name="Slide Number Placeholder 4"/>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3107794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30327">
                  <a:tint val="75000"/>
                </a:srgbClr>
              </a:solidFill>
            </a:endParaRPr>
          </a:p>
        </p:txBody>
      </p:sp>
      <p:sp>
        <p:nvSpPr>
          <p:cNvPr id="4" name="Slide Number Placeholder 3"/>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201530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316863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105478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1473875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1393551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198415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Palatino Linotype" panose="02040502050505030304" pitchFamily="18"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Palatino Linotype" panose="020405020505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27684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08778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90346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41381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56814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Palatino Linotype" panose="02040502050505030304" pitchFamily="18" charset="0"/>
              </a:defRPr>
            </a:lvl1pPr>
            <a:lvl2pPr>
              <a:defRPr sz="2800">
                <a:latin typeface="Palatino Linotype" panose="02040502050505030304" pitchFamily="18" charset="0"/>
              </a:defRPr>
            </a:lvl2pPr>
            <a:lvl3pPr>
              <a:defRPr sz="2400">
                <a:latin typeface="Palatino Linotype" panose="02040502050505030304" pitchFamily="18" charset="0"/>
              </a:defRPr>
            </a:lvl3pPr>
            <a:lvl4pPr>
              <a:defRPr sz="2000">
                <a:latin typeface="Palatino Linotype" panose="02040502050505030304" pitchFamily="18" charset="0"/>
              </a:defRPr>
            </a:lvl4pPr>
            <a:lvl5pPr>
              <a:defRPr sz="2000">
                <a:latin typeface="Palatino Linotype" panose="020405020505050303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79007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Palatino Linotype" panose="02040502050505030304" pitchFamily="18"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Palatino Linotype" panose="020405020505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282557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t>9/25/2024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t>‹#›</a:t>
            </a:fld>
            <a:endParaRPr lang="en-US" dirty="0"/>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LP</a:t>
              </a: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3657600" y="6149184"/>
            <a:ext cx="5638800" cy="791765"/>
            <a:chOff x="1371600" y="6149181"/>
            <a:chExt cx="4572000" cy="816435"/>
          </a:xfrm>
        </p:grpSpPr>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71600" y="6149181"/>
              <a:ext cx="679391" cy="685800"/>
            </a:xfrm>
            <a:prstGeom prst="rect">
              <a:avLst/>
            </a:prstGeom>
          </p:spPr>
        </p:pic>
        <p:sp>
          <p:nvSpPr>
            <p:cNvPr id="10" name="TextBox 9"/>
            <p:cNvSpPr txBox="1"/>
            <p:nvPr userDrawn="1"/>
          </p:nvSpPr>
          <p:spPr>
            <a:xfrm>
              <a:off x="2125980" y="6172200"/>
              <a:ext cx="3817620" cy="793416"/>
            </a:xfrm>
            <a:prstGeom prst="rect">
              <a:avLst/>
            </a:prstGeom>
            <a:noFill/>
          </p:spPr>
          <p:txBody>
            <a:bodyPr wrap="square" rtlCol="0">
              <a:spAutoFit/>
            </a:bodyPr>
            <a:lstStyle/>
            <a:p>
              <a:r>
                <a:rPr lang="en-US" sz="1600" b="1" dirty="0">
                  <a:solidFill>
                    <a:srgbClr val="3B4A6C"/>
                  </a:solidFill>
                  <a:latin typeface="Palatino Linotype" panose="02040502050505030304" pitchFamily="18" charset="0"/>
                </a:rPr>
                <a:t>Office</a:t>
              </a:r>
              <a:r>
                <a:rPr lang="en-US" sz="1600" b="1" baseline="0" dirty="0">
                  <a:solidFill>
                    <a:srgbClr val="3B4A6C"/>
                  </a:solidFill>
                  <a:latin typeface="Palatino Linotype" panose="02040502050505030304" pitchFamily="18" charset="0"/>
                </a:rPr>
                <a:t> of Lawyers Professional Responsibility</a:t>
              </a:r>
              <a:endParaRPr lang="en-US" sz="1200" b="1" dirty="0">
                <a:solidFill>
                  <a:srgbClr val="3B4A6C"/>
                </a:solidFill>
                <a:latin typeface="Palatino Linotype" panose="02040502050505030304" pitchFamily="18" charset="0"/>
              </a:endParaRPr>
            </a:p>
            <a:p>
              <a:r>
                <a:rPr lang="en-US" sz="1200" b="1" i="1" dirty="0">
                  <a:solidFill>
                    <a:srgbClr val="3B4A6C"/>
                  </a:solidFill>
                  <a:latin typeface="Palatino Linotype" panose="02040502050505030304" pitchFamily="18" charset="0"/>
                </a:rPr>
                <a:t>Protecting the Public</a:t>
              </a:r>
              <a:r>
                <a:rPr lang="en-US" sz="1200" b="1" i="1" baseline="0" dirty="0">
                  <a:solidFill>
                    <a:srgbClr val="3B4A6C"/>
                  </a:solidFill>
                  <a:latin typeface="Palatino Linotype" panose="02040502050505030304" pitchFamily="18" charset="0"/>
                </a:rPr>
                <a:t> · Strengthening the Profession</a:t>
              </a:r>
              <a:endParaRPr lang="en-US" sz="1200" b="1" i="1" dirty="0">
                <a:solidFill>
                  <a:srgbClr val="3B4A6C"/>
                </a:solidFill>
                <a:latin typeface="Palatino Linotype" panose="02040502050505030304" pitchFamily="18" charset="0"/>
              </a:endParaRPr>
            </a:p>
          </p:txBody>
        </p:sp>
      </p:grpSp>
    </p:spTree>
    <p:extLst>
      <p:ext uri="{BB962C8B-B14F-4D97-AF65-F5344CB8AC3E}">
        <p14:creationId xmlns:p14="http://schemas.microsoft.com/office/powerpoint/2010/main" val="366347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solidFill>
                  <a:srgbClr val="030327">
                    <a:tint val="75000"/>
                  </a:srgbClr>
                </a:solidFill>
              </a:rPr>
              <a:pPr/>
              <a:t>9/25/2024</a:t>
            </a:fld>
            <a:endParaRPr lang="en-US" dirty="0">
              <a:solidFill>
                <a:srgbClr val="03032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30327">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05600" y="6168829"/>
            <a:ext cx="2301631" cy="646503"/>
          </a:xfrm>
          <a:prstGeom prst="rect">
            <a:avLst/>
          </a:prstGeom>
        </p:spPr>
      </p:pic>
    </p:spTree>
    <p:extLst>
      <p:ext uri="{BB962C8B-B14F-4D97-AF65-F5344CB8AC3E}">
        <p14:creationId xmlns:p14="http://schemas.microsoft.com/office/powerpoint/2010/main" val="3603772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en.wikiquote.org/wiki/Gratitu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2743200"/>
          </a:xfrm>
        </p:spPr>
        <p:txBody>
          <a:bodyPr>
            <a:normAutofit/>
          </a:bodyPr>
          <a:lstStyle/>
          <a:p>
            <a:r>
              <a:rPr lang="en-US" sz="5500" b="1" dirty="0"/>
              <a:t>When We Depart</a:t>
            </a:r>
            <a:endParaRPr lang="en-US" sz="5500" b="1" dirty="0">
              <a:latin typeface="Palatino Linotype" panose="02040502050505030304" pitchFamily="18" charset="0"/>
            </a:endParaRPr>
          </a:p>
        </p:txBody>
      </p:sp>
      <p:sp>
        <p:nvSpPr>
          <p:cNvPr id="3" name="Subtitle 2"/>
          <p:cNvSpPr>
            <a:spLocks noGrp="1"/>
          </p:cNvSpPr>
          <p:nvPr>
            <p:ph type="subTitle" idx="1"/>
          </p:nvPr>
        </p:nvSpPr>
        <p:spPr>
          <a:xfrm>
            <a:off x="1371600" y="3124200"/>
            <a:ext cx="6400800" cy="2743200"/>
          </a:xfrm>
        </p:spPr>
        <p:txBody>
          <a:bodyPr>
            <a:normAutofit/>
          </a:bodyPr>
          <a:lstStyle/>
          <a:p>
            <a:r>
              <a:rPr lang="en-US" sz="3000" b="1" dirty="0">
                <a:solidFill>
                  <a:schemeClr val="tx2"/>
                </a:solidFill>
              </a:rPr>
              <a:t>Krista Barrie</a:t>
            </a:r>
          </a:p>
          <a:p>
            <a:r>
              <a:rPr lang="en-US" sz="3000" b="1" dirty="0">
                <a:solidFill>
                  <a:schemeClr val="tx2"/>
                </a:solidFill>
              </a:rPr>
              <a:t>Managing Attorney</a:t>
            </a:r>
          </a:p>
          <a:p>
            <a:r>
              <a:rPr lang="en-US" sz="3000" b="1" dirty="0">
                <a:solidFill>
                  <a:schemeClr val="tx2"/>
                </a:solidFill>
              </a:rPr>
              <a:t>Office of Lawyers Professional Responsibility</a:t>
            </a:r>
          </a:p>
          <a:p>
            <a:endParaRPr lang="en-US" dirty="0">
              <a:solidFill>
                <a:schemeClr val="tx2"/>
              </a:solidFill>
              <a:latin typeface="Palatino Linotype" panose="02040502050505030304" pitchFamily="18" charset="0"/>
            </a:endParaRPr>
          </a:p>
        </p:txBody>
      </p:sp>
    </p:spTree>
    <p:extLst>
      <p:ext uri="{BB962C8B-B14F-4D97-AF65-F5344CB8AC3E}">
        <p14:creationId xmlns:p14="http://schemas.microsoft.com/office/powerpoint/2010/main" val="3487983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accent3"/>
                </a:solidFill>
              </a:rPr>
              <a:t>DNWs</a:t>
            </a:r>
          </a:p>
        </p:txBody>
      </p:sp>
      <p:sp>
        <p:nvSpPr>
          <p:cNvPr id="4" name="Text Placeholder 3">
            <a:extLst>
              <a:ext uri="{FF2B5EF4-FFF2-40B4-BE49-F238E27FC236}">
                <a16:creationId xmlns:a16="http://schemas.microsoft.com/office/drawing/2014/main" id="{DE9C5F6B-5E1E-4E19-8506-D8CA9EF726E6}"/>
              </a:ext>
            </a:extLst>
          </p:cNvPr>
          <p:cNvSpPr>
            <a:spLocks noGrp="1"/>
          </p:cNvSpPr>
          <p:nvPr>
            <p:ph type="body" idx="1"/>
          </p:nvPr>
        </p:nvSpPr>
        <p:spPr/>
        <p:txBody>
          <a:bodyPr>
            <a:normAutofit/>
          </a:bodyPr>
          <a:lstStyle/>
          <a:p>
            <a:pPr algn="ctr"/>
            <a:r>
              <a:rPr lang="en-US" u="sng" dirty="0"/>
              <a:t>DEC Recommendation</a:t>
            </a:r>
            <a:r>
              <a:rPr lang="en-US" dirty="0"/>
              <a:t>	</a:t>
            </a:r>
          </a:p>
        </p:txBody>
      </p:sp>
      <p:sp>
        <p:nvSpPr>
          <p:cNvPr id="3" name="Content Placeholder 2"/>
          <p:cNvSpPr>
            <a:spLocks noGrp="1"/>
          </p:cNvSpPr>
          <p:nvPr>
            <p:ph sz="half" idx="2"/>
          </p:nvPr>
        </p:nvSpPr>
        <p:spPr>
          <a:xfrm>
            <a:off x="609600" y="2280079"/>
            <a:ext cx="3887788" cy="3951288"/>
          </a:xfrm>
        </p:spPr>
        <p:txBody>
          <a:bodyPr>
            <a:normAutofit/>
          </a:bodyPr>
          <a:lstStyle/>
          <a:p>
            <a:r>
              <a:rPr lang="en-US" dirty="0"/>
              <a:t>DNW (199)</a:t>
            </a:r>
          </a:p>
          <a:p>
            <a:endParaRPr lang="en-US" dirty="0"/>
          </a:p>
        </p:txBody>
      </p:sp>
      <p:sp>
        <p:nvSpPr>
          <p:cNvPr id="5" name="Text Placeholder 4">
            <a:extLst>
              <a:ext uri="{FF2B5EF4-FFF2-40B4-BE49-F238E27FC236}">
                <a16:creationId xmlns:a16="http://schemas.microsoft.com/office/drawing/2014/main" id="{DBF09F24-0524-47C5-B447-0A1AE2B3A18A}"/>
              </a:ext>
            </a:extLst>
          </p:cNvPr>
          <p:cNvSpPr>
            <a:spLocks noGrp="1"/>
          </p:cNvSpPr>
          <p:nvPr>
            <p:ph type="body" sz="quarter" idx="3"/>
          </p:nvPr>
        </p:nvSpPr>
        <p:spPr/>
        <p:txBody>
          <a:bodyPr>
            <a:normAutofit/>
          </a:bodyPr>
          <a:lstStyle/>
          <a:p>
            <a:pPr algn="ctr"/>
            <a:r>
              <a:rPr lang="en-US" u="sng" dirty="0"/>
              <a:t>OLPR Disposition</a:t>
            </a:r>
            <a:r>
              <a:rPr lang="en-US" dirty="0"/>
              <a:t>	</a:t>
            </a:r>
          </a:p>
        </p:txBody>
      </p:sp>
      <p:sp>
        <p:nvSpPr>
          <p:cNvPr id="6" name="Content Placeholder 5">
            <a:extLst>
              <a:ext uri="{FF2B5EF4-FFF2-40B4-BE49-F238E27FC236}">
                <a16:creationId xmlns:a16="http://schemas.microsoft.com/office/drawing/2014/main" id="{A3BE5826-1F77-4120-8429-2E6B2F2FCC16}"/>
              </a:ext>
            </a:extLst>
          </p:cNvPr>
          <p:cNvSpPr>
            <a:spLocks noGrp="1"/>
          </p:cNvSpPr>
          <p:nvPr>
            <p:ph sz="quarter" idx="4"/>
          </p:nvPr>
        </p:nvSpPr>
        <p:spPr>
          <a:xfrm>
            <a:off x="5257800" y="2280079"/>
            <a:ext cx="3429000" cy="3951288"/>
          </a:xfrm>
        </p:spPr>
        <p:txBody>
          <a:bodyPr>
            <a:normAutofit/>
          </a:bodyPr>
          <a:lstStyle/>
          <a:p>
            <a:r>
              <a:rPr lang="en-US" dirty="0"/>
              <a:t>DNW (178)</a:t>
            </a:r>
          </a:p>
          <a:p>
            <a:r>
              <a:rPr lang="en-US" dirty="0"/>
              <a:t>Admonition (21)</a:t>
            </a:r>
          </a:p>
        </p:txBody>
      </p:sp>
    </p:spTree>
    <p:extLst>
      <p:ext uri="{BB962C8B-B14F-4D97-AF65-F5344CB8AC3E}">
        <p14:creationId xmlns:p14="http://schemas.microsoft.com/office/powerpoint/2010/main" val="105304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lstStyle/>
          <a:p>
            <a:r>
              <a:rPr lang="en-US" b="1" i="1" dirty="0">
                <a:solidFill>
                  <a:schemeClr val="accent3"/>
                </a:solidFill>
              </a:rPr>
              <a:t>Fact Patterns and </a:t>
            </a:r>
            <a:br>
              <a:rPr lang="en-US" b="1" i="1" dirty="0">
                <a:solidFill>
                  <a:schemeClr val="accent3"/>
                </a:solidFill>
              </a:rPr>
            </a:br>
            <a:r>
              <a:rPr lang="en-US" b="1" i="1" dirty="0">
                <a:solidFill>
                  <a:schemeClr val="accent3"/>
                </a:solidFill>
              </a:rPr>
              <a:t>Take Aways</a:t>
            </a:r>
          </a:p>
        </p:txBody>
      </p:sp>
      <p:sp>
        <p:nvSpPr>
          <p:cNvPr id="4" name="Text Placeholder 3">
            <a:extLst>
              <a:ext uri="{FF2B5EF4-FFF2-40B4-BE49-F238E27FC236}">
                <a16:creationId xmlns:a16="http://schemas.microsoft.com/office/drawing/2014/main" id="{DE9C5F6B-5E1E-4E19-8506-D8CA9EF726E6}"/>
              </a:ext>
            </a:extLst>
          </p:cNvPr>
          <p:cNvSpPr>
            <a:spLocks noGrp="1"/>
          </p:cNvSpPr>
          <p:nvPr>
            <p:ph type="body" idx="1"/>
          </p:nvPr>
        </p:nvSpPr>
        <p:spPr/>
        <p:txBody>
          <a:bodyPr>
            <a:normAutofit/>
          </a:bodyPr>
          <a:lstStyle/>
          <a:p>
            <a:pPr algn="ctr"/>
            <a:r>
              <a:rPr lang="en-US" dirty="0"/>
              <a:t>	</a:t>
            </a:r>
          </a:p>
        </p:txBody>
      </p:sp>
    </p:spTree>
    <p:extLst>
      <p:ext uri="{BB962C8B-B14F-4D97-AF65-F5344CB8AC3E}">
        <p14:creationId xmlns:p14="http://schemas.microsoft.com/office/powerpoint/2010/main" val="204777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2313" y="1828800"/>
            <a:ext cx="7772400" cy="3940175"/>
          </a:xfrm>
        </p:spPr>
        <p:txBody>
          <a:bodyPr>
            <a:noAutofit/>
          </a:bodyPr>
          <a:lstStyle/>
          <a:p>
            <a:pPr>
              <a:spcBef>
                <a:spcPts val="3000"/>
              </a:spcBef>
            </a:pPr>
            <a:r>
              <a:rPr lang="en-US" sz="3000" b="0" cap="none" dirty="0"/>
              <a:t>Departed from recommendations for public charges 10 out of 14 times</a:t>
            </a:r>
            <a:br>
              <a:rPr lang="en-US" sz="3000" b="0" cap="none" dirty="0"/>
            </a:br>
            <a:br>
              <a:rPr lang="en-US" sz="3000" b="0" cap="none" dirty="0"/>
            </a:br>
            <a:r>
              <a:rPr lang="en-US" sz="3000" b="0" cap="none" dirty="0"/>
              <a:t>Of the 10 departures:</a:t>
            </a:r>
            <a:br>
              <a:rPr lang="en-US" sz="3000" b="0" cap="none" dirty="0"/>
            </a:br>
            <a:r>
              <a:rPr lang="en-US" sz="3000" b="0" cap="none" dirty="0"/>
              <a:t>	2 – private probation</a:t>
            </a:r>
            <a:br>
              <a:rPr lang="en-US" sz="3000" b="0" cap="none" dirty="0"/>
            </a:br>
            <a:r>
              <a:rPr lang="en-US" sz="3000" b="0" cap="none" dirty="0"/>
              <a:t>	6 – admonitions</a:t>
            </a:r>
            <a:br>
              <a:rPr lang="en-US" sz="3000" b="0" cap="none" dirty="0"/>
            </a:br>
            <a:r>
              <a:rPr lang="en-US" sz="3000" b="0" cap="none" dirty="0"/>
              <a:t>	2 – DNWs</a:t>
            </a:r>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685800" y="228601"/>
            <a:ext cx="7772400" cy="1447800"/>
          </a:xfrm>
        </p:spPr>
        <p:txBody>
          <a:bodyPr>
            <a:normAutofit/>
          </a:bodyPr>
          <a:lstStyle/>
          <a:p>
            <a:pPr algn="ctr"/>
            <a:r>
              <a:rPr lang="en-US" sz="4400" b="1" i="1" dirty="0">
                <a:solidFill>
                  <a:schemeClr val="accent3"/>
                </a:solidFill>
                <a:sym typeface="Wingdings" panose="05000000000000000000" pitchFamily="2" charset="2"/>
              </a:rPr>
              <a:t>Public Discipline Departures </a:t>
            </a:r>
            <a:endParaRPr lang="en-US" sz="4400" b="1" dirty="0">
              <a:solidFill>
                <a:schemeClr val="accent3"/>
              </a:solidFill>
            </a:endParaRPr>
          </a:p>
        </p:txBody>
      </p:sp>
    </p:spTree>
    <p:extLst>
      <p:ext uri="{BB962C8B-B14F-4D97-AF65-F5344CB8AC3E}">
        <p14:creationId xmlns:p14="http://schemas.microsoft.com/office/powerpoint/2010/main" val="128626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7"/>
            <a:ext cx="8229600" cy="830263"/>
          </a:xfrm>
        </p:spPr>
        <p:txBody>
          <a:bodyPr>
            <a:normAutofit fontScale="90000"/>
          </a:bodyPr>
          <a:lstStyle/>
          <a:p>
            <a:br>
              <a:rPr lang="en-US" i="1" dirty="0"/>
            </a:br>
            <a:r>
              <a:rPr lang="en-US" b="1" i="1" dirty="0"/>
              <a:t>Public Discipline</a:t>
            </a:r>
            <a:r>
              <a:rPr lang="en-US" b="1" i="1" dirty="0">
                <a:sym typeface="Wingdings" panose="05000000000000000000" pitchFamily="2" charset="2"/>
              </a:rPr>
              <a:t> Admonition</a:t>
            </a:r>
            <a:endParaRPr lang="en-US" b="1" dirty="0"/>
          </a:p>
        </p:txBody>
      </p:sp>
      <p:sp>
        <p:nvSpPr>
          <p:cNvPr id="3" name="Content Placeholder 2"/>
          <p:cNvSpPr>
            <a:spLocks noGrp="1"/>
          </p:cNvSpPr>
          <p:nvPr>
            <p:ph idx="1"/>
          </p:nvPr>
        </p:nvSpPr>
        <p:spPr>
          <a:xfrm>
            <a:off x="457200" y="1676400"/>
            <a:ext cx="8229600" cy="4449763"/>
          </a:xfrm>
        </p:spPr>
        <p:txBody>
          <a:bodyPr>
            <a:normAutofit/>
          </a:bodyPr>
          <a:lstStyle/>
          <a:p>
            <a:pPr marL="457200" lvl="1" indent="0">
              <a:buNone/>
            </a:pPr>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457200" lvl="1" indent="0">
              <a:buNone/>
            </a:pPr>
            <a:endParaRPr lang="en-US" dirty="0">
              <a:sym typeface="Wingdings" panose="05000000000000000000" pitchFamily="2" charset="2"/>
            </a:endParaRPr>
          </a:p>
        </p:txBody>
      </p:sp>
      <p:sp>
        <p:nvSpPr>
          <p:cNvPr id="5" name="TextBox 4">
            <a:extLst>
              <a:ext uri="{FF2B5EF4-FFF2-40B4-BE49-F238E27FC236}">
                <a16:creationId xmlns:a16="http://schemas.microsoft.com/office/drawing/2014/main" id="{69918053-6FE2-BA3E-045E-3A30E911BE8C}"/>
              </a:ext>
            </a:extLst>
          </p:cNvPr>
          <p:cNvSpPr txBox="1"/>
          <p:nvPr/>
        </p:nvSpPr>
        <p:spPr>
          <a:xfrm>
            <a:off x="838200" y="1665514"/>
            <a:ext cx="7696200" cy="2908489"/>
          </a:xfrm>
          <a:prstGeom prst="rect">
            <a:avLst/>
          </a:prstGeom>
          <a:noFill/>
        </p:spPr>
        <p:txBody>
          <a:bodyPr wrap="square" rtlCol="0">
            <a:spAutoFit/>
          </a:bodyPr>
          <a:lstStyle/>
          <a:p>
            <a:r>
              <a:rPr lang="en-US" sz="3500" dirty="0">
                <a:solidFill>
                  <a:srgbClr val="3B4A6C"/>
                </a:solidFill>
                <a:effectLst/>
                <a:latin typeface="Palatino Linotype" panose="02040502050505030304" pitchFamily="18" charset="0"/>
                <a:ea typeface="Times New Roman" panose="02020603050405020304" pitchFamily="18" charset="0"/>
                <a:cs typeface="Times New Roman" panose="02020603050405020304" pitchFamily="18" charset="0"/>
              </a:rPr>
              <a:t>An admonition is a form of private discipline that is issued for isolated and non‑serious misconduct.  Rule 8(d)(2), RLPR. </a:t>
            </a:r>
          </a:p>
          <a:p>
            <a:endParaRPr lang="en-US" sz="2500" dirty="0">
              <a:solidFill>
                <a:srgbClr val="3B4A6C"/>
              </a:solidFill>
              <a:latin typeface="Palatino Linotype" panose="0204050205050503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8743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2313" y="1295400"/>
            <a:ext cx="7772400" cy="4473575"/>
          </a:xfrm>
        </p:spPr>
        <p:txBody>
          <a:bodyPr>
            <a:normAutofit fontScale="90000"/>
          </a:bodyPr>
          <a:lstStyle/>
          <a:p>
            <a:r>
              <a:rPr lang="en-US" sz="3300" b="0" u="sng" cap="none" dirty="0"/>
              <a:t>Example #1</a:t>
            </a:r>
            <a:br>
              <a:rPr lang="en-US" sz="3300" b="0" cap="none" dirty="0"/>
            </a:br>
            <a:br>
              <a:rPr lang="en-US" sz="3300" b="0" cap="none" dirty="0"/>
            </a:br>
            <a:r>
              <a:rPr lang="en-US" sz="3300" b="0" cap="none" dirty="0"/>
              <a:t>Respondent used ChatGPT in a court filing</a:t>
            </a:r>
            <a:br>
              <a:rPr lang="en-US" sz="3300" b="0" cap="none" dirty="0"/>
            </a:br>
            <a:br>
              <a:rPr lang="en-US" sz="3300" b="0" cap="none" dirty="0"/>
            </a:br>
            <a:r>
              <a:rPr lang="en-US" sz="3300" b="0" cap="none" dirty="0"/>
              <a:t>Respondent received two cases from ChatGPT and used them in his brief without checking them</a:t>
            </a:r>
            <a:br>
              <a:rPr lang="en-US" sz="3300" b="0" cap="none" dirty="0"/>
            </a:br>
            <a:br>
              <a:rPr lang="en-US" sz="3300" b="0" cap="none" dirty="0"/>
            </a:br>
            <a:r>
              <a:rPr lang="en-US" sz="3300" b="0" cap="none" dirty="0"/>
              <a:t>These were not real cases</a:t>
            </a:r>
            <a:br>
              <a:rPr lang="en-US" sz="3300" b="0" cap="none" dirty="0"/>
            </a:br>
            <a:br>
              <a:rPr lang="en-US" sz="2400" b="0" cap="none" dirty="0"/>
            </a:br>
            <a:endParaRPr lang="en-US" sz="2400" b="0" cap="none"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228601"/>
            <a:ext cx="7772400" cy="860424"/>
          </a:xfrm>
        </p:spPr>
        <p:txBody>
          <a:bodyPr>
            <a:normAutofit fontScale="92500"/>
          </a:bodyPr>
          <a:lstStyle/>
          <a:p>
            <a:pPr algn="ctr"/>
            <a:r>
              <a:rPr lang="en-US" sz="4400" b="1" i="1" dirty="0">
                <a:solidFill>
                  <a:schemeClr val="accent3"/>
                </a:solidFill>
                <a:sym typeface="Wingdings" panose="05000000000000000000" pitchFamily="2" charset="2"/>
              </a:rPr>
              <a:t>Public Discipline  Admonition</a:t>
            </a:r>
            <a:endParaRPr lang="en-US" sz="4400" b="1" dirty="0">
              <a:solidFill>
                <a:schemeClr val="accent3"/>
              </a:solidFill>
            </a:endParaRPr>
          </a:p>
        </p:txBody>
      </p:sp>
    </p:spTree>
    <p:extLst>
      <p:ext uri="{BB962C8B-B14F-4D97-AF65-F5344CB8AC3E}">
        <p14:creationId xmlns:p14="http://schemas.microsoft.com/office/powerpoint/2010/main" val="10155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2313" y="1295400"/>
            <a:ext cx="7772400" cy="4473575"/>
          </a:xfrm>
        </p:spPr>
        <p:txBody>
          <a:bodyPr>
            <a:normAutofit fontScale="90000"/>
          </a:bodyPr>
          <a:lstStyle/>
          <a:p>
            <a:r>
              <a:rPr lang="en-US" sz="3300" b="0" u="sng" cap="none" dirty="0"/>
              <a:t>Example #1</a:t>
            </a:r>
            <a:br>
              <a:rPr lang="en-US" sz="3300" b="0" cap="none" dirty="0"/>
            </a:br>
            <a:br>
              <a:rPr lang="en-US" sz="3300" b="0" cap="none" dirty="0"/>
            </a:br>
            <a:r>
              <a:rPr lang="en-US" sz="3300" b="0" cap="none" dirty="0"/>
              <a:t>DEC recommended charges based on candor to the court (Rule 3.3) and bringing non-meritorious claims (Rule 3.1)</a:t>
            </a:r>
            <a:br>
              <a:rPr lang="en-US" sz="3300" b="0" cap="none" dirty="0"/>
            </a:br>
            <a:br>
              <a:rPr lang="en-US" sz="3300" b="0" cap="none" dirty="0"/>
            </a:br>
            <a:r>
              <a:rPr lang="en-US" sz="3300" b="0" cap="none" dirty="0"/>
              <a:t>DEC considered this to be a misrepresentation</a:t>
            </a:r>
            <a:br>
              <a:rPr lang="en-US" sz="3300" b="0" cap="none" dirty="0"/>
            </a:br>
            <a:br>
              <a:rPr lang="en-US" sz="2800" b="0" cap="none" dirty="0"/>
            </a:br>
            <a:br>
              <a:rPr lang="en-US" sz="2800" b="0" cap="none" dirty="0"/>
            </a:br>
            <a:br>
              <a:rPr lang="en-US" sz="2400" b="0" cap="none" dirty="0"/>
            </a:br>
            <a:br>
              <a:rPr lang="en-US" sz="2200" cap="none" dirty="0"/>
            </a:br>
            <a:br>
              <a:rPr lang="en-US" sz="2500" b="0" cap="none" dirty="0"/>
            </a:br>
            <a:br>
              <a:rPr lang="en-US" sz="2500" b="0" cap="none" dirty="0"/>
            </a:br>
            <a:br>
              <a:rPr lang="en-US" sz="2400" b="0" cap="none" dirty="0"/>
            </a:br>
            <a:endParaRPr lang="en-US" sz="2400" b="0" cap="none"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228601"/>
            <a:ext cx="7772400" cy="860424"/>
          </a:xfrm>
        </p:spPr>
        <p:txBody>
          <a:bodyPr>
            <a:normAutofit fontScale="92500"/>
          </a:bodyPr>
          <a:lstStyle/>
          <a:p>
            <a:pPr algn="ctr"/>
            <a:r>
              <a:rPr lang="en-US" sz="4400" b="1" i="1" dirty="0">
                <a:solidFill>
                  <a:schemeClr val="accent3"/>
                </a:solidFill>
                <a:sym typeface="Wingdings" panose="05000000000000000000" pitchFamily="2" charset="2"/>
              </a:rPr>
              <a:t>Public Discipline  Admonition</a:t>
            </a:r>
            <a:endParaRPr lang="en-US" sz="4400" b="1" dirty="0">
              <a:solidFill>
                <a:schemeClr val="accent3"/>
              </a:solidFill>
            </a:endParaRPr>
          </a:p>
        </p:txBody>
      </p:sp>
    </p:spTree>
    <p:extLst>
      <p:ext uri="{BB962C8B-B14F-4D97-AF65-F5344CB8AC3E}">
        <p14:creationId xmlns:p14="http://schemas.microsoft.com/office/powerpoint/2010/main" val="8670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2313" y="1219200"/>
            <a:ext cx="7772400" cy="4549775"/>
          </a:xfrm>
        </p:spPr>
        <p:txBody>
          <a:bodyPr>
            <a:normAutofit fontScale="90000"/>
          </a:bodyPr>
          <a:lstStyle/>
          <a:p>
            <a:r>
              <a:rPr lang="en-US" sz="3200" b="0" u="sng" cap="none" dirty="0"/>
              <a:t>Example #1</a:t>
            </a:r>
            <a:br>
              <a:rPr lang="en-US" sz="3200" b="0" cap="none" dirty="0"/>
            </a:br>
            <a:br>
              <a:rPr lang="en-US" sz="3000" b="0" cap="none" dirty="0"/>
            </a:br>
            <a:r>
              <a:rPr lang="en-US" sz="3000" b="0" cap="none" dirty="0"/>
              <a:t>Rule 3.3, MRPC</a:t>
            </a:r>
            <a:br>
              <a:rPr lang="en-US" sz="3000" b="0" cap="none" dirty="0"/>
            </a:br>
            <a:r>
              <a:rPr lang="en-US" sz="3000" b="0" cap="none" dirty="0"/>
              <a:t>1. knowingly make a false statement to a tribunal </a:t>
            </a:r>
            <a:br>
              <a:rPr lang="en-US" sz="3000" b="0" cap="none" dirty="0"/>
            </a:br>
            <a:r>
              <a:rPr lang="en-US" sz="3000" b="0" cap="none" dirty="0"/>
              <a:t>2. knowingly fail to disclose controlling law</a:t>
            </a:r>
            <a:br>
              <a:rPr lang="en-US" sz="3000" b="0" cap="none" dirty="0"/>
            </a:br>
            <a:r>
              <a:rPr lang="en-US" sz="3000" b="0" cap="none" dirty="0"/>
              <a:t>3. knowingly offer false evidence</a:t>
            </a:r>
            <a:br>
              <a:rPr lang="en-US" sz="3000" b="0" cap="none" dirty="0"/>
            </a:br>
            <a:br>
              <a:rPr lang="en-US" sz="3000" b="0" cap="none" dirty="0"/>
            </a:br>
            <a:r>
              <a:rPr lang="en-US" sz="3000" b="0" cap="none" dirty="0"/>
              <a:t>Rule 3.1, MRPC – must have a basis for bringing an issue</a:t>
            </a:r>
            <a:br>
              <a:rPr lang="en-US" sz="3000" b="0" cap="none" dirty="0"/>
            </a:br>
            <a:br>
              <a:rPr lang="en-US" sz="2800" b="0" cap="none" dirty="0"/>
            </a:br>
            <a:br>
              <a:rPr lang="en-US" sz="2800" b="0" cap="none" dirty="0"/>
            </a:br>
            <a:br>
              <a:rPr lang="en-US" sz="2800" b="0" cap="none" dirty="0"/>
            </a:br>
            <a:br>
              <a:rPr lang="en-US" sz="2800" b="0" cap="none" dirty="0"/>
            </a:br>
            <a:br>
              <a:rPr lang="en-US" sz="2400" b="0" cap="none" dirty="0"/>
            </a:br>
            <a:br>
              <a:rPr lang="en-US" sz="2200" cap="none" dirty="0"/>
            </a:br>
            <a:br>
              <a:rPr lang="en-US" sz="2500" b="0" cap="none" dirty="0"/>
            </a:br>
            <a:br>
              <a:rPr lang="en-US" sz="2500" b="0" cap="none" dirty="0"/>
            </a:br>
            <a:br>
              <a:rPr lang="en-US" sz="2400" b="0" cap="none" dirty="0"/>
            </a:br>
            <a:endParaRPr lang="en-US" sz="2400" b="0" cap="none"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228601"/>
            <a:ext cx="7772400" cy="860424"/>
          </a:xfrm>
        </p:spPr>
        <p:txBody>
          <a:bodyPr>
            <a:normAutofit fontScale="92500"/>
          </a:bodyPr>
          <a:lstStyle/>
          <a:p>
            <a:pPr algn="ctr"/>
            <a:r>
              <a:rPr lang="en-US" sz="4400" b="1" i="1" dirty="0">
                <a:solidFill>
                  <a:schemeClr val="accent3"/>
                </a:solidFill>
                <a:sym typeface="Wingdings" panose="05000000000000000000" pitchFamily="2" charset="2"/>
              </a:rPr>
              <a:t>Public Discipline  Admonition</a:t>
            </a:r>
            <a:endParaRPr lang="en-US" sz="4400" b="1" dirty="0">
              <a:solidFill>
                <a:schemeClr val="accent3"/>
              </a:solidFill>
            </a:endParaRPr>
          </a:p>
        </p:txBody>
      </p:sp>
    </p:spTree>
    <p:extLst>
      <p:ext uri="{BB962C8B-B14F-4D97-AF65-F5344CB8AC3E}">
        <p14:creationId xmlns:p14="http://schemas.microsoft.com/office/powerpoint/2010/main" val="282129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2313" y="1295400"/>
            <a:ext cx="7772400" cy="4473575"/>
          </a:xfrm>
        </p:spPr>
        <p:txBody>
          <a:bodyPr>
            <a:normAutofit fontScale="90000"/>
          </a:bodyPr>
          <a:lstStyle/>
          <a:p>
            <a:r>
              <a:rPr lang="en-US" sz="3200" b="0" u="sng" cap="none" dirty="0"/>
              <a:t>Example #1</a:t>
            </a:r>
            <a:br>
              <a:rPr lang="en-US" sz="3200" b="0" cap="none" dirty="0"/>
            </a:br>
            <a:br>
              <a:rPr lang="en-US" sz="3200" b="0" cap="none" dirty="0"/>
            </a:br>
            <a:r>
              <a:rPr lang="en-US" sz="3200" b="0" cap="none" dirty="0"/>
              <a:t>Admonition issued for violation of Rule 1.1, MRPC</a:t>
            </a:r>
            <a:br>
              <a:rPr lang="en-US" sz="3200" b="0" cap="none" dirty="0"/>
            </a:br>
            <a:br>
              <a:rPr lang="en-US" sz="3200" b="0" cap="none" dirty="0"/>
            </a:br>
            <a:r>
              <a:rPr lang="en-US" sz="3200" b="0" cap="none" dirty="0"/>
              <a:t>Competent representation includes keeping abreast of changes in law and its practices, “including the benefits and risks associated with relevant technology.” Comment [8] to Rule 1.1, MRPC</a:t>
            </a:r>
            <a:br>
              <a:rPr lang="en-US" sz="3200" b="0" cap="none" dirty="0"/>
            </a:br>
            <a:br>
              <a:rPr lang="en-US" sz="2800" b="0" cap="none" dirty="0"/>
            </a:br>
            <a:br>
              <a:rPr lang="en-US" sz="2800" b="0" cap="none" dirty="0"/>
            </a:br>
            <a:br>
              <a:rPr lang="en-US" sz="2800" b="0" cap="none" dirty="0"/>
            </a:br>
            <a:br>
              <a:rPr lang="en-US" sz="2400" b="0" cap="none" dirty="0"/>
            </a:br>
            <a:br>
              <a:rPr lang="en-US" sz="2200" cap="none" dirty="0"/>
            </a:br>
            <a:br>
              <a:rPr lang="en-US" sz="2500" b="0" cap="none" dirty="0"/>
            </a:br>
            <a:br>
              <a:rPr lang="en-US" sz="2500" b="0" cap="none" dirty="0"/>
            </a:br>
            <a:br>
              <a:rPr lang="en-US" sz="2400" b="0" cap="none" dirty="0"/>
            </a:br>
            <a:endParaRPr lang="en-US" sz="2400" b="0" cap="none"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228601"/>
            <a:ext cx="7772400" cy="860424"/>
          </a:xfrm>
        </p:spPr>
        <p:txBody>
          <a:bodyPr>
            <a:normAutofit fontScale="92500"/>
          </a:bodyPr>
          <a:lstStyle/>
          <a:p>
            <a:pPr algn="ctr"/>
            <a:r>
              <a:rPr lang="en-US" sz="4400" b="1" i="1" dirty="0">
                <a:solidFill>
                  <a:schemeClr val="accent3"/>
                </a:solidFill>
                <a:sym typeface="Wingdings" panose="05000000000000000000" pitchFamily="2" charset="2"/>
              </a:rPr>
              <a:t>Public Discipline  Admonition</a:t>
            </a:r>
            <a:endParaRPr lang="en-US" sz="4400" b="1" dirty="0">
              <a:solidFill>
                <a:schemeClr val="accent3"/>
              </a:solidFill>
            </a:endParaRPr>
          </a:p>
        </p:txBody>
      </p:sp>
    </p:spTree>
    <p:extLst>
      <p:ext uri="{BB962C8B-B14F-4D97-AF65-F5344CB8AC3E}">
        <p14:creationId xmlns:p14="http://schemas.microsoft.com/office/powerpoint/2010/main" val="323746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2313" y="1676400"/>
            <a:ext cx="7772400" cy="4092575"/>
          </a:xfrm>
        </p:spPr>
        <p:txBody>
          <a:bodyPr>
            <a:normAutofit fontScale="90000"/>
          </a:bodyPr>
          <a:lstStyle/>
          <a:p>
            <a:r>
              <a:rPr lang="en-US" sz="3000" b="0" u="sng" cap="none" dirty="0"/>
              <a:t>Example #1</a:t>
            </a:r>
            <a:br>
              <a:rPr lang="en-US" sz="3000" b="0" cap="none" dirty="0"/>
            </a:br>
            <a:br>
              <a:rPr lang="en-US" sz="3000" b="0" cap="none" dirty="0"/>
            </a:br>
            <a:r>
              <a:rPr lang="en-US" sz="3000" b="0" cap="none" dirty="0"/>
              <a:t>Respondent failed to understand the limits of ChatGPT and address those limits when using it such as verifying the existence or accuracy of the information received by ChatGPT before including it in his brief. </a:t>
            </a:r>
            <a:br>
              <a:rPr lang="en-US" sz="3000" cap="none" dirty="0"/>
            </a:br>
            <a:br>
              <a:rPr lang="en-US" sz="2500" b="0" cap="none" dirty="0"/>
            </a:br>
            <a:br>
              <a:rPr lang="en-US" sz="2500" b="0" cap="none" dirty="0"/>
            </a:br>
            <a:br>
              <a:rPr lang="en-US" sz="2400" b="0" cap="none" dirty="0"/>
            </a:br>
            <a:endParaRPr lang="en-US" sz="2400" b="0" cap="none"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228601"/>
            <a:ext cx="7772400" cy="860424"/>
          </a:xfrm>
        </p:spPr>
        <p:txBody>
          <a:bodyPr>
            <a:normAutofit fontScale="92500"/>
          </a:bodyPr>
          <a:lstStyle/>
          <a:p>
            <a:pPr algn="ctr"/>
            <a:r>
              <a:rPr lang="en-US" sz="4400" b="1" i="1" dirty="0">
                <a:solidFill>
                  <a:schemeClr val="accent3"/>
                </a:solidFill>
                <a:sym typeface="Wingdings" panose="05000000000000000000" pitchFamily="2" charset="2"/>
              </a:rPr>
              <a:t>Public Discipline  Admonition</a:t>
            </a:r>
            <a:endParaRPr lang="en-US" sz="4400" b="1" dirty="0">
              <a:solidFill>
                <a:schemeClr val="accent3"/>
              </a:solidFill>
            </a:endParaRPr>
          </a:p>
        </p:txBody>
      </p:sp>
      <p:sp>
        <p:nvSpPr>
          <p:cNvPr id="5" name="Star: 4 Points 4">
            <a:extLst>
              <a:ext uri="{FF2B5EF4-FFF2-40B4-BE49-F238E27FC236}">
                <a16:creationId xmlns:a16="http://schemas.microsoft.com/office/drawing/2014/main" id="{9783B5CF-5553-BFD0-7A41-85773FCEBB6A}"/>
              </a:ext>
            </a:extLst>
          </p:cNvPr>
          <p:cNvSpPr/>
          <p:nvPr/>
        </p:nvSpPr>
        <p:spPr>
          <a:xfrm>
            <a:off x="8763000" y="6553200"/>
            <a:ext cx="115887"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4 Points 3">
            <a:extLst>
              <a:ext uri="{FF2B5EF4-FFF2-40B4-BE49-F238E27FC236}">
                <a16:creationId xmlns:a16="http://schemas.microsoft.com/office/drawing/2014/main" id="{7C35ACA5-A418-3B27-6AD2-5AA44C9E4333}"/>
              </a:ext>
            </a:extLst>
          </p:cNvPr>
          <p:cNvSpPr/>
          <p:nvPr/>
        </p:nvSpPr>
        <p:spPr>
          <a:xfrm>
            <a:off x="207169" y="6553200"/>
            <a:ext cx="115887"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99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2313" y="1295400"/>
            <a:ext cx="7772400" cy="4473575"/>
          </a:xfrm>
        </p:spPr>
        <p:txBody>
          <a:bodyPr>
            <a:noAutofit/>
          </a:bodyPr>
          <a:lstStyle/>
          <a:p>
            <a:r>
              <a:rPr lang="en-US" sz="2700" b="0" u="sng" cap="none" dirty="0"/>
              <a:t>Example #2</a:t>
            </a:r>
            <a:br>
              <a:rPr lang="en-US" sz="2700" b="0" cap="none" dirty="0"/>
            </a:br>
            <a:br>
              <a:rPr lang="en-US" sz="2700" b="0" cap="none" dirty="0"/>
            </a:br>
            <a:r>
              <a:rPr lang="en-US" sz="2700" b="0" cap="none" dirty="0"/>
              <a:t>Complainant was a client who complained about respondent’s billing practices </a:t>
            </a:r>
            <a:br>
              <a:rPr lang="en-US" sz="2700" b="0" cap="none" dirty="0"/>
            </a:br>
            <a:br>
              <a:rPr lang="en-US" sz="2700" b="0" cap="none" dirty="0"/>
            </a:br>
            <a:r>
              <a:rPr lang="en-US" sz="2700" b="0" cap="none" dirty="0"/>
              <a:t>Respondent did not send any bills over several years </a:t>
            </a:r>
            <a:br>
              <a:rPr lang="en-US" sz="2700" b="0" cap="none" dirty="0"/>
            </a:br>
            <a:br>
              <a:rPr lang="en-US" sz="2700" b="0" cap="none" dirty="0"/>
            </a:br>
            <a:r>
              <a:rPr lang="en-US" sz="2700" b="0" cap="none" dirty="0"/>
              <a:t>Respondent tried to collect fees using reconstructed records</a:t>
            </a:r>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228601"/>
            <a:ext cx="7772400" cy="860424"/>
          </a:xfrm>
        </p:spPr>
        <p:txBody>
          <a:bodyPr>
            <a:normAutofit fontScale="92500"/>
          </a:bodyPr>
          <a:lstStyle/>
          <a:p>
            <a:pPr algn="ctr"/>
            <a:r>
              <a:rPr lang="en-US" sz="4400" b="1" i="1" dirty="0">
                <a:solidFill>
                  <a:schemeClr val="accent3"/>
                </a:solidFill>
                <a:sym typeface="Wingdings" panose="05000000000000000000" pitchFamily="2" charset="2"/>
              </a:rPr>
              <a:t>Public Discipline  Admonition</a:t>
            </a:r>
            <a:endParaRPr lang="en-US" sz="4400" b="1" dirty="0">
              <a:solidFill>
                <a:schemeClr val="accent3"/>
              </a:solidFill>
            </a:endParaRPr>
          </a:p>
        </p:txBody>
      </p:sp>
    </p:spTree>
    <p:extLst>
      <p:ext uri="{BB962C8B-B14F-4D97-AF65-F5344CB8AC3E}">
        <p14:creationId xmlns:p14="http://schemas.microsoft.com/office/powerpoint/2010/main" val="412530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DE02-528F-92B9-C479-B61C11D29D70}"/>
              </a:ext>
            </a:extLst>
          </p:cNvPr>
          <p:cNvSpPr>
            <a:spLocks noGrp="1"/>
          </p:cNvSpPr>
          <p:nvPr>
            <p:ph type="title"/>
          </p:nvPr>
        </p:nvSpPr>
        <p:spPr/>
        <p:txBody>
          <a:bodyPr/>
          <a:lstStyle/>
          <a:p>
            <a:r>
              <a:rPr lang="en-US" b="1" dirty="0"/>
              <a:t>Background Information</a:t>
            </a:r>
          </a:p>
        </p:txBody>
      </p:sp>
      <p:sp>
        <p:nvSpPr>
          <p:cNvPr id="3" name="Content Placeholder 2">
            <a:extLst>
              <a:ext uri="{FF2B5EF4-FFF2-40B4-BE49-F238E27FC236}">
                <a16:creationId xmlns:a16="http://schemas.microsoft.com/office/drawing/2014/main" id="{FEA1AD69-92BA-5278-3C76-3755C04F5464}"/>
              </a:ext>
            </a:extLst>
          </p:cNvPr>
          <p:cNvSpPr>
            <a:spLocks noGrp="1"/>
          </p:cNvSpPr>
          <p:nvPr>
            <p:ph idx="1"/>
          </p:nvPr>
        </p:nvSpPr>
        <p:spPr>
          <a:xfrm>
            <a:off x="457200" y="1417638"/>
            <a:ext cx="8229600" cy="4708525"/>
          </a:xfrm>
        </p:spPr>
        <p:txBody>
          <a:bodyPr/>
          <a:lstStyle/>
          <a:p>
            <a:pPr marL="0" indent="0">
              <a:buNone/>
            </a:pPr>
            <a:endParaRPr lang="en-US" dirty="0"/>
          </a:p>
          <a:p>
            <a:pPr marL="0" indent="0">
              <a:buNone/>
            </a:pPr>
            <a:r>
              <a:rPr lang="en-US" sz="3200" dirty="0">
                <a:solidFill>
                  <a:srgbClr val="3B4A6C"/>
                </a:solidFill>
                <a:effectLst/>
                <a:latin typeface="Palatino Linotype" panose="02040502050505030304" pitchFamily="18" charset="0"/>
                <a:ea typeface="Times New Roman" panose="02020603050405020304" pitchFamily="18" charset="0"/>
                <a:cs typeface="Times New Roman" panose="02020603050405020304" pitchFamily="18" charset="0"/>
              </a:rPr>
              <a:t>The standard of proof required in attorney disciplinary proceedings is “full, clear, and convincing evidence.” </a:t>
            </a:r>
          </a:p>
          <a:p>
            <a:pPr marL="0" indent="0">
              <a:buNone/>
            </a:pPr>
            <a:endParaRPr lang="en-US" sz="3200" dirty="0">
              <a:solidFill>
                <a:srgbClr val="3B4A6C"/>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r>
              <a:rPr lang="en-US" sz="3200" dirty="0">
                <a:solidFill>
                  <a:srgbClr val="3B4A6C"/>
                </a:solidFill>
                <a:effectLst/>
                <a:latin typeface="Palatino Linotype" panose="02040502050505030304" pitchFamily="18" charset="0"/>
                <a:ea typeface="Times New Roman" panose="02020603050405020304" pitchFamily="18" charset="0"/>
                <a:cs typeface="Times New Roman" panose="02020603050405020304" pitchFamily="18" charset="0"/>
              </a:rPr>
              <a:t>This standard is met when “the truth of the facts asserted is highly probable.”</a:t>
            </a:r>
            <a:endParaRPr lang="en-US" sz="3200" dirty="0">
              <a:latin typeface="Palatino Linotype" panose="02040502050505030304" pitchFamily="18" charset="0"/>
            </a:endParaRPr>
          </a:p>
          <a:p>
            <a:pPr marL="0" indent="0">
              <a:buNone/>
            </a:pPr>
            <a:endParaRPr lang="en-US" dirty="0"/>
          </a:p>
          <a:p>
            <a:pPr marL="914400" lvl="2" indent="0">
              <a:buNone/>
            </a:pPr>
            <a:endParaRPr lang="en-US" dirty="0"/>
          </a:p>
        </p:txBody>
      </p:sp>
    </p:spTree>
    <p:extLst>
      <p:ext uri="{BB962C8B-B14F-4D97-AF65-F5344CB8AC3E}">
        <p14:creationId xmlns:p14="http://schemas.microsoft.com/office/powerpoint/2010/main" val="3887501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2313" y="1447800"/>
            <a:ext cx="7772400" cy="4473575"/>
          </a:xfrm>
        </p:spPr>
        <p:txBody>
          <a:bodyPr>
            <a:normAutofit/>
          </a:bodyPr>
          <a:lstStyle/>
          <a:p>
            <a:r>
              <a:rPr lang="en-US" sz="3500" b="0" u="sng" cap="none" dirty="0"/>
              <a:t>Example #2</a:t>
            </a:r>
            <a:br>
              <a:rPr lang="en-US" sz="3500" u="sng" cap="none" dirty="0"/>
            </a:br>
            <a:br>
              <a:rPr lang="en-US" sz="3500" b="0" cap="none" dirty="0"/>
            </a:br>
            <a:r>
              <a:rPr lang="en-US" sz="3500" b="0" cap="none" dirty="0"/>
              <a:t>DEC recommended public charges based on Rule 1.5(b) – failing to explain fees</a:t>
            </a:r>
            <a:endParaRPr lang="en-US" sz="3500"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228601"/>
            <a:ext cx="7772400" cy="860424"/>
          </a:xfrm>
        </p:spPr>
        <p:txBody>
          <a:bodyPr>
            <a:normAutofit fontScale="92500"/>
          </a:bodyPr>
          <a:lstStyle/>
          <a:p>
            <a:pPr algn="ctr"/>
            <a:r>
              <a:rPr lang="en-US" sz="4400" b="1" i="1" dirty="0">
                <a:solidFill>
                  <a:schemeClr val="accent3"/>
                </a:solidFill>
                <a:sym typeface="Wingdings" panose="05000000000000000000" pitchFamily="2" charset="2"/>
              </a:rPr>
              <a:t>Public Discipline  Admonition</a:t>
            </a:r>
            <a:endParaRPr lang="en-US" sz="4400" b="1" dirty="0">
              <a:solidFill>
                <a:schemeClr val="accent3"/>
              </a:solidFill>
            </a:endParaRPr>
          </a:p>
        </p:txBody>
      </p:sp>
    </p:spTree>
    <p:extLst>
      <p:ext uri="{BB962C8B-B14F-4D97-AF65-F5344CB8AC3E}">
        <p14:creationId xmlns:p14="http://schemas.microsoft.com/office/powerpoint/2010/main" val="324787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36729" y="1524000"/>
            <a:ext cx="7772400" cy="4473575"/>
          </a:xfrm>
        </p:spPr>
        <p:txBody>
          <a:bodyPr>
            <a:noAutofit/>
          </a:bodyPr>
          <a:lstStyle/>
          <a:p>
            <a:r>
              <a:rPr lang="en-US" sz="2700" b="0" u="sng" cap="none" dirty="0"/>
              <a:t>Example #2</a:t>
            </a:r>
            <a:br>
              <a:rPr lang="en-US" sz="2700" b="0" u="sng" cap="none" dirty="0"/>
            </a:br>
            <a:br>
              <a:rPr lang="en-US" sz="2700" b="0" cap="none" dirty="0"/>
            </a:br>
            <a:r>
              <a:rPr lang="en-US" sz="2700" b="0" cap="none" dirty="0"/>
              <a:t>Rule 1.5(b), MRPC:  “</a:t>
            </a:r>
            <a:r>
              <a:rPr lang="en-US" sz="2700" b="0" cap="none" dirty="0">
                <a:effectLst/>
                <a:latin typeface="Palatino Linotype" panose="02040502050505030304" pitchFamily="18" charset="0"/>
                <a:ea typeface="Calibri" panose="020F0502020204030204" pitchFamily="34" charset="0"/>
                <a:cs typeface="Times New Roman" panose="02020603050405020304" pitchFamily="18" charset="0"/>
              </a:rPr>
              <a:t>The scope of the representation and the basis or rate of the fee and expenses for which the client will be responsible shall be communicated to the client, preferably in writing, before or within a reasonable time after commencing the representation” </a:t>
            </a:r>
            <a:endParaRPr lang="en-US" sz="2700" b="0" cap="none"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228601"/>
            <a:ext cx="7772400" cy="860424"/>
          </a:xfrm>
        </p:spPr>
        <p:txBody>
          <a:bodyPr>
            <a:normAutofit fontScale="92500"/>
          </a:bodyPr>
          <a:lstStyle/>
          <a:p>
            <a:pPr algn="ctr"/>
            <a:r>
              <a:rPr lang="en-US" sz="4400" b="1" i="1" dirty="0">
                <a:solidFill>
                  <a:schemeClr val="accent3"/>
                </a:solidFill>
                <a:sym typeface="Wingdings" panose="05000000000000000000" pitchFamily="2" charset="2"/>
              </a:rPr>
              <a:t>Public Discipline  Admonition</a:t>
            </a:r>
            <a:endParaRPr lang="en-US" sz="4400" b="1" dirty="0">
              <a:solidFill>
                <a:schemeClr val="accent3"/>
              </a:solidFill>
            </a:endParaRPr>
          </a:p>
        </p:txBody>
      </p:sp>
    </p:spTree>
    <p:extLst>
      <p:ext uri="{BB962C8B-B14F-4D97-AF65-F5344CB8AC3E}">
        <p14:creationId xmlns:p14="http://schemas.microsoft.com/office/powerpoint/2010/main" val="101807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4372" y="1447800"/>
            <a:ext cx="7772400" cy="4473575"/>
          </a:xfrm>
        </p:spPr>
        <p:txBody>
          <a:bodyPr>
            <a:normAutofit/>
          </a:bodyPr>
          <a:lstStyle/>
          <a:p>
            <a:r>
              <a:rPr lang="en-US" sz="3800" b="0" u="sng" cap="none" dirty="0"/>
              <a:t>Example #2</a:t>
            </a:r>
            <a:br>
              <a:rPr lang="en-US" sz="3800" u="sng" cap="none" dirty="0"/>
            </a:br>
            <a:br>
              <a:rPr lang="en-US" sz="3800" b="0" cap="none" dirty="0"/>
            </a:br>
            <a:r>
              <a:rPr lang="en-US" sz="3800" b="0" cap="none" dirty="0"/>
              <a:t>OLPR issued Admonition for diligence and communication issues in violation of Rules 1.3 and 1.4, MRPC</a:t>
            </a:r>
            <a:endParaRPr lang="en-US" sz="3800"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228601"/>
            <a:ext cx="7772400" cy="860424"/>
          </a:xfrm>
        </p:spPr>
        <p:txBody>
          <a:bodyPr>
            <a:normAutofit fontScale="92500"/>
          </a:bodyPr>
          <a:lstStyle/>
          <a:p>
            <a:pPr algn="ctr"/>
            <a:r>
              <a:rPr lang="en-US" sz="4400" b="1" i="1" dirty="0">
                <a:solidFill>
                  <a:schemeClr val="accent3"/>
                </a:solidFill>
                <a:sym typeface="Wingdings" panose="05000000000000000000" pitchFamily="2" charset="2"/>
              </a:rPr>
              <a:t>Public Discipline  Admonition</a:t>
            </a:r>
            <a:endParaRPr lang="en-US" sz="4400" b="1" dirty="0">
              <a:solidFill>
                <a:schemeClr val="accent3"/>
              </a:solidFill>
            </a:endParaRPr>
          </a:p>
        </p:txBody>
      </p:sp>
    </p:spTree>
    <p:extLst>
      <p:ext uri="{BB962C8B-B14F-4D97-AF65-F5344CB8AC3E}">
        <p14:creationId xmlns:p14="http://schemas.microsoft.com/office/powerpoint/2010/main" val="33257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6432" y="1524000"/>
            <a:ext cx="7772400" cy="4473575"/>
          </a:xfrm>
        </p:spPr>
        <p:txBody>
          <a:bodyPr>
            <a:noAutofit/>
          </a:bodyPr>
          <a:lstStyle/>
          <a:p>
            <a:r>
              <a:rPr lang="en-US" sz="3500" b="0" u="sng" cap="none" dirty="0"/>
              <a:t>Example #2</a:t>
            </a:r>
            <a:br>
              <a:rPr lang="en-US" sz="3500" u="sng" cap="none" dirty="0"/>
            </a:br>
            <a:br>
              <a:rPr lang="en-US" sz="3500" b="0" cap="none" dirty="0"/>
            </a:br>
            <a:r>
              <a:rPr lang="en-US" sz="3500" b="0" cap="none" dirty="0"/>
              <a:t>Rule 1.3, MRPC:  R</a:t>
            </a:r>
            <a:r>
              <a:rPr lang="en-US" sz="3500" b="0" cap="none" dirty="0">
                <a:effectLst/>
                <a:latin typeface="Palatino Linotype" panose="02040502050505030304" pitchFamily="18" charset="0"/>
                <a:ea typeface="Calibri" panose="020F0502020204030204" pitchFamily="34" charset="0"/>
                <a:cs typeface="Times New Roman" panose="02020603050405020304" pitchFamily="18" charset="0"/>
              </a:rPr>
              <a:t>equires a lawyer to act with reasonable diligence and promptness in representing a client</a:t>
            </a:r>
            <a:br>
              <a:rPr lang="en-US" sz="2500" b="0" cap="none" dirty="0">
                <a:effectLst/>
                <a:latin typeface="Palatino Linotype" panose="02040502050505030304" pitchFamily="18" charset="0"/>
                <a:ea typeface="Calibri" panose="020F0502020204030204" pitchFamily="34" charset="0"/>
                <a:cs typeface="Times New Roman" panose="02020603050405020304" pitchFamily="18" charset="0"/>
              </a:rPr>
            </a:br>
            <a:br>
              <a:rPr lang="en-US" sz="2500" b="0" cap="none" dirty="0">
                <a:effectLst/>
                <a:latin typeface="Palatino Linotype" panose="02040502050505030304" pitchFamily="18" charset="0"/>
                <a:ea typeface="Calibri" panose="020F0502020204030204" pitchFamily="34" charset="0"/>
                <a:cs typeface="Times New Roman" panose="02020603050405020304" pitchFamily="18" charset="0"/>
              </a:rPr>
            </a:br>
            <a:endParaRPr lang="en-US" sz="2500" b="0" cap="none"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228601"/>
            <a:ext cx="7772400" cy="860424"/>
          </a:xfrm>
        </p:spPr>
        <p:txBody>
          <a:bodyPr>
            <a:normAutofit fontScale="92500"/>
          </a:bodyPr>
          <a:lstStyle/>
          <a:p>
            <a:pPr algn="ctr"/>
            <a:r>
              <a:rPr lang="en-US" sz="4400" b="1" i="1" dirty="0">
                <a:solidFill>
                  <a:schemeClr val="accent3"/>
                </a:solidFill>
                <a:sym typeface="Wingdings" panose="05000000000000000000" pitchFamily="2" charset="2"/>
              </a:rPr>
              <a:t>Public Discipline  Admonition</a:t>
            </a:r>
            <a:endParaRPr lang="en-US" sz="4400" b="1" dirty="0">
              <a:solidFill>
                <a:schemeClr val="accent3"/>
              </a:solidFill>
            </a:endParaRPr>
          </a:p>
        </p:txBody>
      </p:sp>
    </p:spTree>
    <p:extLst>
      <p:ext uri="{BB962C8B-B14F-4D97-AF65-F5344CB8AC3E}">
        <p14:creationId xmlns:p14="http://schemas.microsoft.com/office/powerpoint/2010/main" val="564441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2313" y="1447800"/>
            <a:ext cx="7772400" cy="4473575"/>
          </a:xfrm>
        </p:spPr>
        <p:txBody>
          <a:bodyPr>
            <a:normAutofit/>
          </a:bodyPr>
          <a:lstStyle/>
          <a:p>
            <a:r>
              <a:rPr lang="en-US" sz="3500" b="0" u="sng" cap="none" dirty="0"/>
              <a:t>Example #2</a:t>
            </a:r>
            <a:br>
              <a:rPr lang="en-US" sz="3500" b="0" u="sng" cap="none" dirty="0"/>
            </a:br>
            <a:br>
              <a:rPr lang="en-US" sz="3500" b="0" cap="none" dirty="0"/>
            </a:br>
            <a:r>
              <a:rPr lang="en-US" sz="3500" b="0" cap="none" dirty="0"/>
              <a:t>Rule 1.4(b), MRPC:  R</a:t>
            </a:r>
            <a:r>
              <a:rPr lang="en-US" sz="3500" b="0" cap="none" dirty="0">
                <a:effectLst/>
                <a:latin typeface="Palatino Linotype" panose="02040502050505030304" pitchFamily="18" charset="0"/>
                <a:ea typeface="Calibri" panose="020F0502020204030204" pitchFamily="34" charset="0"/>
                <a:cs typeface="Times New Roman" panose="02020603050405020304" pitchFamily="18" charset="0"/>
              </a:rPr>
              <a:t>equires a lawyer to explain a matter to the extent reasonably necessary to permit the client to make informed decisions about the representation</a:t>
            </a:r>
            <a:endParaRPr lang="en-US" sz="3500" b="0" cap="none"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228601"/>
            <a:ext cx="7772400" cy="860424"/>
          </a:xfrm>
        </p:spPr>
        <p:txBody>
          <a:bodyPr>
            <a:normAutofit fontScale="92500"/>
          </a:bodyPr>
          <a:lstStyle/>
          <a:p>
            <a:pPr algn="ctr"/>
            <a:r>
              <a:rPr lang="en-US" sz="4400" b="1" i="1" dirty="0">
                <a:solidFill>
                  <a:schemeClr val="accent3"/>
                </a:solidFill>
                <a:sym typeface="Wingdings" panose="05000000000000000000" pitchFamily="2" charset="2"/>
              </a:rPr>
              <a:t>Public Discipline  Admonition</a:t>
            </a:r>
            <a:endParaRPr lang="en-US" sz="4400" b="1" dirty="0">
              <a:solidFill>
                <a:schemeClr val="accent3"/>
              </a:solidFill>
            </a:endParaRPr>
          </a:p>
        </p:txBody>
      </p:sp>
      <p:sp>
        <p:nvSpPr>
          <p:cNvPr id="4" name="Star: 4 Points 3">
            <a:extLst>
              <a:ext uri="{FF2B5EF4-FFF2-40B4-BE49-F238E27FC236}">
                <a16:creationId xmlns:a16="http://schemas.microsoft.com/office/drawing/2014/main" id="{6BEC543B-BA3B-1771-872F-4665BE18C743}"/>
              </a:ext>
            </a:extLst>
          </p:cNvPr>
          <p:cNvSpPr/>
          <p:nvPr/>
        </p:nvSpPr>
        <p:spPr>
          <a:xfrm>
            <a:off x="127000" y="6553200"/>
            <a:ext cx="115887"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4 Points 4">
            <a:extLst>
              <a:ext uri="{FF2B5EF4-FFF2-40B4-BE49-F238E27FC236}">
                <a16:creationId xmlns:a16="http://schemas.microsoft.com/office/drawing/2014/main" id="{D7B230CD-6339-EB4B-F148-42D80AFB243E}"/>
              </a:ext>
            </a:extLst>
          </p:cNvPr>
          <p:cNvSpPr/>
          <p:nvPr/>
        </p:nvSpPr>
        <p:spPr>
          <a:xfrm>
            <a:off x="8901113" y="6553200"/>
            <a:ext cx="115887"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845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a:bodyPr>
          <a:lstStyle/>
          <a:p>
            <a:r>
              <a:rPr lang="en-US" b="1" i="1" dirty="0"/>
              <a:t>Admonition </a:t>
            </a:r>
            <a:r>
              <a:rPr lang="en-US" b="1" i="1" dirty="0">
                <a:sym typeface="Wingdings" panose="05000000000000000000" pitchFamily="2" charset="2"/>
              </a:rPr>
              <a:t>Departures</a:t>
            </a:r>
            <a:endParaRPr lang="en-US" b="1" dirty="0"/>
          </a:p>
        </p:txBody>
      </p:sp>
      <p:sp>
        <p:nvSpPr>
          <p:cNvPr id="3" name="Content Placeholder 2"/>
          <p:cNvSpPr>
            <a:spLocks noGrp="1"/>
          </p:cNvSpPr>
          <p:nvPr>
            <p:ph idx="1"/>
          </p:nvPr>
        </p:nvSpPr>
        <p:spPr>
          <a:xfrm>
            <a:off x="482138" y="1600200"/>
            <a:ext cx="8229600" cy="3962400"/>
          </a:xfrm>
        </p:spPr>
        <p:txBody>
          <a:bodyPr>
            <a:normAutofit/>
          </a:bodyPr>
          <a:lstStyle/>
          <a:p>
            <a:pPr marL="0" indent="0">
              <a:buNone/>
            </a:pPr>
            <a:r>
              <a:rPr lang="en-US" dirty="0">
                <a:sym typeface="Wingdings" panose="05000000000000000000" pitchFamily="2" charset="2"/>
              </a:rPr>
              <a:t>Departed from recommendations for admonitions 21 out of 61 times</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Of the 21 departures:</a:t>
            </a:r>
          </a:p>
          <a:p>
            <a:pPr marL="0" indent="0">
              <a:buNone/>
            </a:pPr>
            <a:r>
              <a:rPr lang="en-US" dirty="0">
                <a:sym typeface="Wingdings" panose="05000000000000000000" pitchFamily="2" charset="2"/>
              </a:rPr>
              <a:t>	3 – Charges</a:t>
            </a:r>
          </a:p>
          <a:p>
            <a:pPr marL="0" indent="0">
              <a:buNone/>
            </a:pPr>
            <a:r>
              <a:rPr lang="en-US" dirty="0">
                <a:sym typeface="Wingdings" panose="05000000000000000000" pitchFamily="2" charset="2"/>
              </a:rPr>
              <a:t>	18 – DNWs</a:t>
            </a:r>
          </a:p>
        </p:txBody>
      </p:sp>
    </p:spTree>
    <p:extLst>
      <p:ext uri="{BB962C8B-B14F-4D97-AF65-F5344CB8AC3E}">
        <p14:creationId xmlns:p14="http://schemas.microsoft.com/office/powerpoint/2010/main" val="392738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2313" y="1600200"/>
            <a:ext cx="7772400" cy="4168775"/>
          </a:xfrm>
        </p:spPr>
        <p:txBody>
          <a:bodyPr>
            <a:normAutofit/>
          </a:bodyPr>
          <a:lstStyle/>
          <a:p>
            <a:r>
              <a:rPr lang="en-US" sz="3000" b="0" cap="none" dirty="0"/>
              <a:t>Most common reasons for public charges in these circumstances:</a:t>
            </a:r>
            <a:br>
              <a:rPr lang="en-US" sz="3000" b="0" cap="none" dirty="0"/>
            </a:br>
            <a:br>
              <a:rPr lang="en-US" sz="3000" b="0" cap="none" dirty="0"/>
            </a:br>
            <a:r>
              <a:rPr lang="en-US" sz="3000" b="0" cap="none" dirty="0"/>
              <a:t>	Respondent has other cases</a:t>
            </a:r>
            <a:br>
              <a:rPr lang="en-US" sz="3000" b="0" cap="none" dirty="0"/>
            </a:br>
            <a:r>
              <a:rPr lang="en-US" sz="3000" b="0" cap="none" dirty="0"/>
              <a:t>	</a:t>
            </a:r>
            <a:br>
              <a:rPr lang="en-US" sz="3000" b="0" cap="none" dirty="0"/>
            </a:br>
            <a:r>
              <a:rPr lang="en-US" sz="3000" b="0" cap="none" dirty="0"/>
              <a:t>	Respondent’s disciplinary history</a:t>
            </a:r>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722313" y="304802"/>
            <a:ext cx="7772400" cy="914398"/>
          </a:xfrm>
        </p:spPr>
        <p:txBody>
          <a:bodyPr>
            <a:normAutofit/>
          </a:bodyPr>
          <a:lstStyle/>
          <a:p>
            <a:pPr algn="ctr"/>
            <a:r>
              <a:rPr lang="en-US" sz="4400" b="1" i="1" dirty="0">
                <a:solidFill>
                  <a:schemeClr val="accent3"/>
                </a:solidFill>
                <a:sym typeface="Wingdings" panose="05000000000000000000" pitchFamily="2" charset="2"/>
              </a:rPr>
              <a:t>Admonition  Public Charges</a:t>
            </a:r>
            <a:endParaRPr lang="en-US" sz="4400" b="1" dirty="0">
              <a:solidFill>
                <a:schemeClr val="accent3"/>
              </a:solidFill>
            </a:endParaRPr>
          </a:p>
        </p:txBody>
      </p:sp>
      <p:sp>
        <p:nvSpPr>
          <p:cNvPr id="4" name="Star: 4 Points 3">
            <a:extLst>
              <a:ext uri="{FF2B5EF4-FFF2-40B4-BE49-F238E27FC236}">
                <a16:creationId xmlns:a16="http://schemas.microsoft.com/office/drawing/2014/main" id="{DD5FDC0B-E00C-542C-AC94-C881E7ABBA41}"/>
              </a:ext>
            </a:extLst>
          </p:cNvPr>
          <p:cNvSpPr/>
          <p:nvPr/>
        </p:nvSpPr>
        <p:spPr>
          <a:xfrm>
            <a:off x="138113" y="6553200"/>
            <a:ext cx="115887"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4 Points 4">
            <a:extLst>
              <a:ext uri="{FF2B5EF4-FFF2-40B4-BE49-F238E27FC236}">
                <a16:creationId xmlns:a16="http://schemas.microsoft.com/office/drawing/2014/main" id="{4B0E5DF8-3E0F-3533-1015-D89A3C5F3DA8}"/>
              </a:ext>
            </a:extLst>
          </p:cNvPr>
          <p:cNvSpPr/>
          <p:nvPr/>
        </p:nvSpPr>
        <p:spPr>
          <a:xfrm>
            <a:off x="8890000" y="6553200"/>
            <a:ext cx="115887"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20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i="1" dirty="0"/>
              <a:t>Admonition</a:t>
            </a:r>
            <a:r>
              <a:rPr lang="en-US" b="1" i="1" dirty="0">
                <a:sym typeface="Wingdings" panose="05000000000000000000" pitchFamily="2" charset="2"/>
              </a:rPr>
              <a:t> DNW</a:t>
            </a:r>
            <a:endParaRPr lang="en-US" b="1" dirty="0"/>
          </a:p>
        </p:txBody>
      </p:sp>
      <p:sp>
        <p:nvSpPr>
          <p:cNvPr id="3" name="Content Placeholder 2"/>
          <p:cNvSpPr>
            <a:spLocks noGrp="1"/>
          </p:cNvSpPr>
          <p:nvPr>
            <p:ph idx="1"/>
          </p:nvPr>
        </p:nvSpPr>
        <p:spPr>
          <a:xfrm>
            <a:off x="457200" y="1143000"/>
            <a:ext cx="8229600" cy="4983163"/>
          </a:xfrm>
        </p:spPr>
        <p:txBody>
          <a:bodyPr>
            <a:normAutofit/>
          </a:bodyPr>
          <a:lstStyle/>
          <a:p>
            <a:pPr marL="457200" lvl="1" indent="0">
              <a:buNone/>
            </a:pPr>
            <a:r>
              <a:rPr lang="en-US" sz="2600" u="sng" dirty="0">
                <a:effectLst/>
                <a:ea typeface="PMingLiU" panose="02020500000000000000" pitchFamily="18" charset="-120"/>
              </a:rPr>
              <a:t>Example</a:t>
            </a:r>
          </a:p>
          <a:p>
            <a:pPr marL="457200" lvl="1" indent="0">
              <a:buNone/>
            </a:pPr>
            <a:r>
              <a:rPr lang="en-US" sz="2600" dirty="0">
                <a:effectLst/>
                <a:ea typeface="PMingLiU" panose="02020500000000000000" pitchFamily="18" charset="-120"/>
              </a:rPr>
              <a:t>Respondent </a:t>
            </a:r>
            <a:r>
              <a:rPr lang="en-US" sz="2600" dirty="0">
                <a:ea typeface="PMingLiU" panose="02020500000000000000" pitchFamily="18" charset="-120"/>
              </a:rPr>
              <a:t>is an </a:t>
            </a:r>
            <a:r>
              <a:rPr lang="en-US" sz="2600" dirty="0">
                <a:effectLst/>
                <a:ea typeface="PMingLiU" panose="02020500000000000000" pitchFamily="18" charset="-120"/>
              </a:rPr>
              <a:t>immigration attorney</a:t>
            </a:r>
            <a:r>
              <a:rPr lang="en-US" sz="2600" dirty="0">
                <a:ea typeface="PMingLiU" panose="02020500000000000000" pitchFamily="18" charset="-120"/>
              </a:rPr>
              <a:t> with a</a:t>
            </a:r>
            <a:r>
              <a:rPr lang="en-US" sz="2600" dirty="0">
                <a:effectLst/>
                <a:ea typeface="PMingLiU" panose="02020500000000000000" pitchFamily="18" charset="-120"/>
              </a:rPr>
              <a:t> client in a removal case and an asylum </a:t>
            </a:r>
            <a:r>
              <a:rPr lang="en-US" sz="2600" dirty="0">
                <a:ea typeface="PMingLiU" panose="02020500000000000000" pitchFamily="18" charset="-120"/>
              </a:rPr>
              <a:t>case</a:t>
            </a:r>
          </a:p>
          <a:p>
            <a:pPr marL="457200" lvl="1" indent="0">
              <a:buNone/>
            </a:pPr>
            <a:endParaRPr lang="en-US" sz="2600" dirty="0">
              <a:ea typeface="PMingLiU" panose="02020500000000000000" pitchFamily="18" charset="-120"/>
            </a:endParaRPr>
          </a:p>
          <a:p>
            <a:pPr marL="457200" lvl="1" indent="0">
              <a:buNone/>
            </a:pPr>
            <a:r>
              <a:rPr lang="en-US" sz="2600" dirty="0">
                <a:ea typeface="PMingLiU" panose="02020500000000000000" pitchFamily="18" charset="-120"/>
              </a:rPr>
              <a:t>During the DEC investigation, respondent said communication could have been better and felt bad about the client’s situation</a:t>
            </a:r>
          </a:p>
          <a:p>
            <a:pPr marL="457200" lvl="1" indent="0">
              <a:buNone/>
            </a:pPr>
            <a:endParaRPr lang="en-US" sz="2600" dirty="0">
              <a:ea typeface="PMingLiU" panose="02020500000000000000" pitchFamily="18" charset="-120"/>
            </a:endParaRPr>
          </a:p>
          <a:p>
            <a:pPr marL="457200" lvl="1" indent="0">
              <a:buNone/>
            </a:pPr>
            <a:r>
              <a:rPr lang="en-US" sz="2600" dirty="0">
                <a:ea typeface="PMingLiU" panose="02020500000000000000" pitchFamily="18" charset="-120"/>
              </a:rPr>
              <a:t>DEC recommended an admonition under Rule 1.4, MRPC</a:t>
            </a:r>
          </a:p>
          <a:p>
            <a:pPr marL="457200" lvl="1" indent="0">
              <a:buNone/>
            </a:pPr>
            <a:endParaRPr lang="en-US" sz="1800" dirty="0">
              <a:effectLst/>
              <a:latin typeface="Calibri" panose="020F0502020204030204" pitchFamily="34" charset="0"/>
              <a:ea typeface="PMingLiU" panose="02020500000000000000" pitchFamily="18" charset="-120"/>
            </a:endParaRPr>
          </a:p>
          <a:p>
            <a:pPr marL="457200" lvl="1" indent="0">
              <a:buNone/>
            </a:pPr>
            <a:endParaRPr lang="en-US" dirty="0">
              <a:sym typeface="Wingdings" panose="05000000000000000000" pitchFamily="2" charset="2"/>
            </a:endParaRPr>
          </a:p>
          <a:p>
            <a:pPr lvl="1"/>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457200" lvl="1" indent="0">
              <a:buNone/>
            </a:pPr>
            <a:endParaRPr lang="en-US" dirty="0">
              <a:sym typeface="Wingdings" panose="05000000000000000000" pitchFamily="2" charset="2"/>
            </a:endParaRPr>
          </a:p>
        </p:txBody>
      </p:sp>
    </p:spTree>
    <p:extLst>
      <p:ext uri="{BB962C8B-B14F-4D97-AF65-F5344CB8AC3E}">
        <p14:creationId xmlns:p14="http://schemas.microsoft.com/office/powerpoint/2010/main" val="90043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Admonition</a:t>
            </a:r>
            <a:r>
              <a:rPr lang="en-US" b="1" i="1" dirty="0">
                <a:sym typeface="Wingdings" panose="05000000000000000000" pitchFamily="2" charset="2"/>
              </a:rPr>
              <a:t> DNW</a:t>
            </a:r>
            <a:endParaRPr lang="en-US" b="1" dirty="0"/>
          </a:p>
        </p:txBody>
      </p:sp>
      <p:sp>
        <p:nvSpPr>
          <p:cNvPr id="5" name="Content Placeholder 4">
            <a:extLst>
              <a:ext uri="{FF2B5EF4-FFF2-40B4-BE49-F238E27FC236}">
                <a16:creationId xmlns:a16="http://schemas.microsoft.com/office/drawing/2014/main" id="{33BBBBB6-28F4-7C53-4691-92D98BBC70E3}"/>
              </a:ext>
            </a:extLst>
          </p:cNvPr>
          <p:cNvSpPr>
            <a:spLocks noGrp="1"/>
          </p:cNvSpPr>
          <p:nvPr>
            <p:ph idx="1"/>
          </p:nvPr>
        </p:nvSpPr>
        <p:spPr>
          <a:xfrm>
            <a:off x="457200" y="1417638"/>
            <a:ext cx="8229600" cy="4708525"/>
          </a:xfrm>
        </p:spPr>
        <p:txBody>
          <a:bodyPr>
            <a:normAutofit fontScale="92500"/>
          </a:bodyPr>
          <a:lstStyle/>
          <a:p>
            <a:pPr marL="0" indent="0">
              <a:spcAft>
                <a:spcPts val="1200"/>
              </a:spcAft>
              <a:buNone/>
            </a:pPr>
            <a:r>
              <a:rPr lang="en-US" dirty="0"/>
              <a:t>Rule 1.4(a), MRPC requires a lawyer, in part, to:</a:t>
            </a:r>
            <a:endParaRPr lang="en-US" sz="27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700" dirty="0">
                <a:effectLst/>
                <a:latin typeface="Palatino Linotype" panose="02040502050505030304" pitchFamily="18" charset="0"/>
                <a:ea typeface="Calibri" panose="020F0502020204030204" pitchFamily="34" charset="0"/>
                <a:cs typeface="Times New Roman" panose="02020603050405020304" pitchFamily="18" charset="0"/>
              </a:rPr>
              <a:t>promptly inform a client of any decision requiring informed consent</a:t>
            </a:r>
          </a:p>
          <a:p>
            <a:pPr marL="0" marR="0">
              <a:lnSpc>
                <a:spcPct val="107000"/>
              </a:lnSpc>
              <a:spcBef>
                <a:spcPts val="0"/>
              </a:spcBef>
              <a:spcAft>
                <a:spcPts val="800"/>
              </a:spcAft>
            </a:pPr>
            <a:r>
              <a:rPr lang="en-US" sz="2700" dirty="0">
                <a:effectLst/>
                <a:latin typeface="Palatino Linotype" panose="02040502050505030304" pitchFamily="18" charset="0"/>
                <a:ea typeface="Calibri" panose="020F0502020204030204" pitchFamily="34" charset="0"/>
                <a:cs typeface="Times New Roman" panose="02020603050405020304" pitchFamily="18" charset="0"/>
              </a:rPr>
              <a:t>reasonably consult with the client about the means used to accomplish the objectives of the representation</a:t>
            </a:r>
          </a:p>
          <a:p>
            <a:pPr marL="0" marR="0">
              <a:lnSpc>
                <a:spcPct val="107000"/>
              </a:lnSpc>
              <a:spcBef>
                <a:spcPts val="0"/>
              </a:spcBef>
              <a:spcAft>
                <a:spcPts val="800"/>
              </a:spcAft>
            </a:pPr>
            <a:r>
              <a:rPr lang="en-US" sz="2700" dirty="0">
                <a:effectLst/>
                <a:latin typeface="Palatino Linotype" panose="02040502050505030304" pitchFamily="18" charset="0"/>
                <a:ea typeface="Calibri" panose="020F0502020204030204" pitchFamily="34" charset="0"/>
                <a:cs typeface="Times New Roman" panose="02020603050405020304" pitchFamily="18" charset="0"/>
              </a:rPr>
              <a:t>keep the client reasonably informed about the status of the matter </a:t>
            </a:r>
          </a:p>
          <a:p>
            <a:pPr marL="0" marR="0">
              <a:lnSpc>
                <a:spcPct val="107000"/>
              </a:lnSpc>
              <a:spcBef>
                <a:spcPts val="0"/>
              </a:spcBef>
              <a:spcAft>
                <a:spcPts val="800"/>
              </a:spcAft>
            </a:pPr>
            <a:r>
              <a:rPr lang="en-US" sz="2700" dirty="0">
                <a:effectLst/>
                <a:latin typeface="Palatino Linotype" panose="02040502050505030304" pitchFamily="18" charset="0"/>
                <a:ea typeface="Calibri" panose="020F0502020204030204" pitchFamily="34" charset="0"/>
                <a:cs typeface="Times New Roman" panose="02020603050405020304" pitchFamily="18" charset="0"/>
              </a:rPr>
              <a:t>promptly comply with reasonable requests for information</a:t>
            </a:r>
          </a:p>
          <a:p>
            <a:endParaRPr lang="en-US" dirty="0"/>
          </a:p>
        </p:txBody>
      </p:sp>
    </p:spTree>
    <p:extLst>
      <p:ext uri="{BB962C8B-B14F-4D97-AF65-F5344CB8AC3E}">
        <p14:creationId xmlns:p14="http://schemas.microsoft.com/office/powerpoint/2010/main" val="648287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Admonition</a:t>
            </a:r>
            <a:r>
              <a:rPr lang="en-US" b="1" i="1" dirty="0">
                <a:sym typeface="Wingdings" panose="05000000000000000000" pitchFamily="2" charset="2"/>
              </a:rPr>
              <a:t> DNW</a:t>
            </a:r>
            <a:endParaRPr lang="en-US" b="1" dirty="0"/>
          </a:p>
        </p:txBody>
      </p:sp>
      <p:sp>
        <p:nvSpPr>
          <p:cNvPr id="3" name="Content Placeholder 2"/>
          <p:cNvSpPr>
            <a:spLocks noGrp="1"/>
          </p:cNvSpPr>
          <p:nvPr>
            <p:ph idx="1"/>
          </p:nvPr>
        </p:nvSpPr>
        <p:spPr/>
        <p:txBody>
          <a:bodyPr>
            <a:normAutofit/>
          </a:bodyPr>
          <a:lstStyle/>
          <a:p>
            <a:r>
              <a:rPr lang="en-US" sz="3500" dirty="0">
                <a:sym typeface="Wingdings" panose="05000000000000000000" pitchFamily="2" charset="2"/>
              </a:rPr>
              <a:t>Rule 1.4(b), MRPC, </a:t>
            </a:r>
            <a:r>
              <a:rPr lang="en-US" sz="3500" dirty="0"/>
              <a:t>requires a lawyer to explain a matter to the extent reasonably necessary to permit the client to make informed decisions about the representation.  </a:t>
            </a:r>
            <a:endParaRPr lang="en-US" sz="3500" dirty="0">
              <a:sym typeface="Wingdings" panose="05000000000000000000" pitchFamily="2" charset="2"/>
            </a:endParaRPr>
          </a:p>
        </p:txBody>
      </p:sp>
    </p:spTree>
    <p:extLst>
      <p:ext uri="{BB962C8B-B14F-4D97-AF65-F5344CB8AC3E}">
        <p14:creationId xmlns:p14="http://schemas.microsoft.com/office/powerpoint/2010/main" val="40629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DE02-528F-92B9-C479-B61C11D29D70}"/>
              </a:ext>
            </a:extLst>
          </p:cNvPr>
          <p:cNvSpPr>
            <a:spLocks noGrp="1"/>
          </p:cNvSpPr>
          <p:nvPr>
            <p:ph type="title"/>
          </p:nvPr>
        </p:nvSpPr>
        <p:spPr/>
        <p:txBody>
          <a:bodyPr/>
          <a:lstStyle/>
          <a:p>
            <a:r>
              <a:rPr lang="en-US" b="1" dirty="0"/>
              <a:t>Background Information</a:t>
            </a:r>
          </a:p>
        </p:txBody>
      </p:sp>
      <p:sp>
        <p:nvSpPr>
          <p:cNvPr id="3" name="Content Placeholder 2">
            <a:extLst>
              <a:ext uri="{FF2B5EF4-FFF2-40B4-BE49-F238E27FC236}">
                <a16:creationId xmlns:a16="http://schemas.microsoft.com/office/drawing/2014/main" id="{FEA1AD69-92BA-5278-3C76-3755C04F5464}"/>
              </a:ext>
            </a:extLst>
          </p:cNvPr>
          <p:cNvSpPr>
            <a:spLocks noGrp="1"/>
          </p:cNvSpPr>
          <p:nvPr>
            <p:ph idx="1"/>
          </p:nvPr>
        </p:nvSpPr>
        <p:spPr>
          <a:xfrm>
            <a:off x="647700" y="1600200"/>
            <a:ext cx="7848600" cy="4708525"/>
          </a:xfrm>
        </p:spPr>
        <p:txBody>
          <a:bodyPr/>
          <a:lstStyle/>
          <a:p>
            <a:pPr marL="0" indent="0">
              <a:buNone/>
            </a:pPr>
            <a:r>
              <a:rPr lang="en-US" sz="3500" dirty="0"/>
              <a:t>DEC options upon investigation:</a:t>
            </a:r>
          </a:p>
          <a:p>
            <a:pPr>
              <a:spcBef>
                <a:spcPts val="3000"/>
              </a:spcBef>
            </a:pPr>
            <a:r>
              <a:rPr lang="en-US" sz="3500" dirty="0"/>
              <a:t>If determine there is a rule violation</a:t>
            </a:r>
          </a:p>
          <a:p>
            <a:pPr lvl="1"/>
            <a:r>
              <a:rPr lang="en-US" sz="3500" dirty="0"/>
              <a:t>Public charges</a:t>
            </a:r>
          </a:p>
          <a:p>
            <a:pPr lvl="1"/>
            <a:r>
              <a:rPr lang="en-US" sz="3500" dirty="0"/>
              <a:t>Admonition</a:t>
            </a:r>
          </a:p>
          <a:p>
            <a:pPr lvl="1"/>
            <a:endParaRPr lang="en-US" dirty="0"/>
          </a:p>
          <a:p>
            <a:pPr marL="914400" lvl="2" indent="0">
              <a:buNone/>
            </a:pPr>
            <a:endParaRPr lang="en-US" dirty="0"/>
          </a:p>
        </p:txBody>
      </p:sp>
    </p:spTree>
    <p:extLst>
      <p:ext uri="{BB962C8B-B14F-4D97-AF65-F5344CB8AC3E}">
        <p14:creationId xmlns:p14="http://schemas.microsoft.com/office/powerpoint/2010/main" val="1093556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Admonition</a:t>
            </a:r>
            <a:r>
              <a:rPr lang="en-US" b="1" i="1" dirty="0">
                <a:sym typeface="Wingdings" panose="05000000000000000000" pitchFamily="2" charset="2"/>
              </a:rPr>
              <a:t> DNW</a:t>
            </a:r>
            <a:endParaRPr lang="en-US" b="1" dirty="0"/>
          </a:p>
        </p:txBody>
      </p:sp>
      <p:sp>
        <p:nvSpPr>
          <p:cNvPr id="3" name="Content Placeholder 2"/>
          <p:cNvSpPr>
            <a:spLocks noGrp="1"/>
          </p:cNvSpPr>
          <p:nvPr>
            <p:ph idx="1"/>
          </p:nvPr>
        </p:nvSpPr>
        <p:spPr/>
        <p:txBody>
          <a:bodyPr>
            <a:normAutofit/>
          </a:bodyPr>
          <a:lstStyle/>
          <a:p>
            <a:r>
              <a:rPr lang="en-US" dirty="0">
                <a:ea typeface="PMingLiU" panose="02020500000000000000" pitchFamily="18" charset="-120"/>
              </a:rPr>
              <a:t>Email and other records were produced and showed that respondent had timely responded to requests for information and generally updated the client</a:t>
            </a:r>
          </a:p>
          <a:p>
            <a:r>
              <a:rPr lang="en-US" dirty="0">
                <a:ea typeface="PMingLiU" panose="02020500000000000000" pitchFamily="18" charset="-120"/>
              </a:rPr>
              <a:t>There were times where communication was not frequent but that was because there were no updates on the matter</a:t>
            </a:r>
          </a:p>
          <a:p>
            <a:endParaRPr lang="en-US" dirty="0">
              <a:sym typeface="Wingdings" panose="05000000000000000000" pitchFamily="2" charset="2"/>
            </a:endParaRPr>
          </a:p>
        </p:txBody>
      </p:sp>
      <p:sp>
        <p:nvSpPr>
          <p:cNvPr id="4" name="Star: 4 Points 3">
            <a:extLst>
              <a:ext uri="{FF2B5EF4-FFF2-40B4-BE49-F238E27FC236}">
                <a16:creationId xmlns:a16="http://schemas.microsoft.com/office/drawing/2014/main" id="{D5488DB8-9456-26B8-54B2-C89DDC650FE4}"/>
              </a:ext>
            </a:extLst>
          </p:cNvPr>
          <p:cNvSpPr/>
          <p:nvPr/>
        </p:nvSpPr>
        <p:spPr>
          <a:xfrm>
            <a:off x="8763000" y="6553200"/>
            <a:ext cx="115887"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4 Points 4">
            <a:extLst>
              <a:ext uri="{FF2B5EF4-FFF2-40B4-BE49-F238E27FC236}">
                <a16:creationId xmlns:a16="http://schemas.microsoft.com/office/drawing/2014/main" id="{6DE52A67-3C7A-BBC9-3EE2-521AB4FB2CA1}"/>
              </a:ext>
            </a:extLst>
          </p:cNvPr>
          <p:cNvSpPr/>
          <p:nvPr/>
        </p:nvSpPr>
        <p:spPr>
          <a:xfrm>
            <a:off x="74613" y="6553200"/>
            <a:ext cx="115887"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187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a:xfrm>
            <a:off x="722313" y="2057400"/>
            <a:ext cx="7772400" cy="3711575"/>
          </a:xfrm>
        </p:spPr>
        <p:txBody>
          <a:bodyPr>
            <a:normAutofit/>
          </a:bodyPr>
          <a:lstStyle/>
          <a:p>
            <a:r>
              <a:rPr lang="en-US" b="0" cap="none" dirty="0"/>
              <a:t>Departed from recommendations for DNWs 21 out of 199 times:</a:t>
            </a:r>
            <a:br>
              <a:rPr lang="en-US" b="0" cap="none" dirty="0"/>
            </a:br>
            <a:br>
              <a:rPr lang="en-US" b="0" cap="none" dirty="0"/>
            </a:br>
            <a:r>
              <a:rPr lang="en-US" b="0" cap="none" dirty="0"/>
              <a:t>	21 – admonitions</a:t>
            </a:r>
            <a:br>
              <a:rPr lang="en-US" b="0" cap="none" dirty="0"/>
            </a:br>
            <a:r>
              <a:rPr lang="en-US" b="0" cap="none" dirty="0"/>
              <a:t>	</a:t>
            </a:r>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a:xfrm>
            <a:off x="697599" y="762000"/>
            <a:ext cx="7772400" cy="990599"/>
          </a:xfrm>
        </p:spPr>
        <p:txBody>
          <a:bodyPr>
            <a:normAutofit/>
          </a:bodyPr>
          <a:lstStyle/>
          <a:p>
            <a:pPr algn="ctr"/>
            <a:r>
              <a:rPr lang="en-US" sz="4400" b="1" i="1" dirty="0">
                <a:solidFill>
                  <a:schemeClr val="accent3"/>
                </a:solidFill>
              </a:rPr>
              <a:t>DNW </a:t>
            </a:r>
            <a:r>
              <a:rPr lang="en-US" sz="4400" b="1" i="1" dirty="0">
                <a:solidFill>
                  <a:schemeClr val="accent3"/>
                </a:solidFill>
                <a:sym typeface="Wingdings" panose="05000000000000000000" pitchFamily="2" charset="2"/>
              </a:rPr>
              <a:t>Departures</a:t>
            </a:r>
            <a:endParaRPr lang="en-US" sz="4400" b="1" dirty="0">
              <a:solidFill>
                <a:schemeClr val="accent3"/>
              </a:solidFill>
            </a:endParaRPr>
          </a:p>
        </p:txBody>
      </p:sp>
    </p:spTree>
    <p:extLst>
      <p:ext uri="{BB962C8B-B14F-4D97-AF65-F5344CB8AC3E}">
        <p14:creationId xmlns:p14="http://schemas.microsoft.com/office/powerpoint/2010/main" val="886034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i="1" dirty="0"/>
              <a:t>DNW </a:t>
            </a:r>
            <a:r>
              <a:rPr lang="en-US" b="1" i="1" dirty="0">
                <a:sym typeface="Wingdings" panose="05000000000000000000" pitchFamily="2" charset="2"/>
              </a:rPr>
              <a:t> A</a:t>
            </a:r>
            <a:r>
              <a:rPr lang="en-US" b="1" i="1" dirty="0"/>
              <a:t>dmonition</a:t>
            </a:r>
            <a:endParaRPr lang="en-US" b="1" dirty="0"/>
          </a:p>
        </p:txBody>
      </p:sp>
      <p:sp>
        <p:nvSpPr>
          <p:cNvPr id="5" name="Content Placeholder 4">
            <a:extLst>
              <a:ext uri="{FF2B5EF4-FFF2-40B4-BE49-F238E27FC236}">
                <a16:creationId xmlns:a16="http://schemas.microsoft.com/office/drawing/2014/main" id="{AD456D9C-B5E8-A724-722B-14463DE17815}"/>
              </a:ext>
            </a:extLst>
          </p:cNvPr>
          <p:cNvSpPr>
            <a:spLocks noGrp="1"/>
          </p:cNvSpPr>
          <p:nvPr>
            <p:ph idx="1"/>
          </p:nvPr>
        </p:nvSpPr>
        <p:spPr>
          <a:xfrm>
            <a:off x="457200" y="1219200"/>
            <a:ext cx="8229600" cy="4906963"/>
          </a:xfrm>
        </p:spPr>
        <p:txBody>
          <a:bodyPr>
            <a:normAutofit/>
          </a:bodyPr>
          <a:lstStyle/>
          <a:p>
            <a:pPr marL="0" indent="0">
              <a:buNone/>
            </a:pPr>
            <a:r>
              <a:rPr lang="en-US" sz="3000" u="sng" dirty="0"/>
              <a:t>Example</a:t>
            </a:r>
          </a:p>
          <a:p>
            <a:pPr marL="0" indent="0">
              <a:buNone/>
            </a:pPr>
            <a:r>
              <a:rPr lang="en-US" sz="3000" dirty="0"/>
              <a:t>Client retained respondent in a criminal matter in February 2022 – hourly rate with payments in advance </a:t>
            </a:r>
          </a:p>
          <a:p>
            <a:pPr marL="0" indent="0">
              <a:buNone/>
            </a:pPr>
            <a:endParaRPr lang="en-US" sz="3000" dirty="0"/>
          </a:p>
          <a:p>
            <a:pPr marL="0" indent="0">
              <a:buNone/>
            </a:pPr>
            <a:r>
              <a:rPr lang="en-US" sz="3000" dirty="0"/>
              <a:t>Respondent deposited funds into trust but did not withdraw them as earned</a:t>
            </a:r>
          </a:p>
          <a:p>
            <a:pPr marL="0" indent="0">
              <a:buNone/>
            </a:pPr>
            <a:endParaRPr lang="en-US" sz="3000" dirty="0"/>
          </a:p>
          <a:p>
            <a:pPr marL="0" indent="0">
              <a:buNone/>
            </a:pPr>
            <a:r>
              <a:rPr lang="en-US" sz="3000" dirty="0"/>
              <a:t>Client hired another attorney after 13 months</a:t>
            </a:r>
          </a:p>
        </p:txBody>
      </p:sp>
    </p:spTree>
    <p:extLst>
      <p:ext uri="{BB962C8B-B14F-4D97-AF65-F5344CB8AC3E}">
        <p14:creationId xmlns:p14="http://schemas.microsoft.com/office/powerpoint/2010/main" val="1806792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i="1" dirty="0"/>
              <a:t>DNW </a:t>
            </a:r>
            <a:r>
              <a:rPr lang="en-US" b="1" i="1" dirty="0">
                <a:sym typeface="Wingdings" panose="05000000000000000000" pitchFamily="2" charset="2"/>
              </a:rPr>
              <a:t> A</a:t>
            </a:r>
            <a:r>
              <a:rPr lang="en-US" b="1" i="1" dirty="0"/>
              <a:t>dmonition</a:t>
            </a:r>
            <a:endParaRPr lang="en-US" b="1" dirty="0"/>
          </a:p>
        </p:txBody>
      </p:sp>
      <p:sp>
        <p:nvSpPr>
          <p:cNvPr id="5" name="Content Placeholder 4">
            <a:extLst>
              <a:ext uri="{FF2B5EF4-FFF2-40B4-BE49-F238E27FC236}">
                <a16:creationId xmlns:a16="http://schemas.microsoft.com/office/drawing/2014/main" id="{AD456D9C-B5E8-A724-722B-14463DE17815}"/>
              </a:ext>
            </a:extLst>
          </p:cNvPr>
          <p:cNvSpPr>
            <a:spLocks noGrp="1"/>
          </p:cNvSpPr>
          <p:nvPr>
            <p:ph idx="1"/>
          </p:nvPr>
        </p:nvSpPr>
        <p:spPr>
          <a:xfrm>
            <a:off x="457200" y="1371600"/>
            <a:ext cx="8229600" cy="4320381"/>
          </a:xfrm>
        </p:spPr>
        <p:txBody>
          <a:bodyPr>
            <a:normAutofit fontScale="85000" lnSpcReduction="10000"/>
          </a:bodyPr>
          <a:lstStyle/>
          <a:p>
            <a:pPr marL="0" indent="0">
              <a:buNone/>
            </a:pPr>
            <a:r>
              <a:rPr lang="en-US" sz="3200" u="sng" dirty="0"/>
              <a:t>Example</a:t>
            </a:r>
            <a:endParaRPr lang="en-US" dirty="0"/>
          </a:p>
          <a:p>
            <a:pPr marL="0" indent="0">
              <a:buNone/>
            </a:pPr>
            <a:r>
              <a:rPr lang="en-US" dirty="0"/>
              <a:t>Respondent provided client a final accounting and partial refund upon termination in March 2023</a:t>
            </a:r>
          </a:p>
          <a:p>
            <a:pPr marL="0" indent="0">
              <a:buNone/>
            </a:pPr>
            <a:endParaRPr lang="en-US" dirty="0"/>
          </a:p>
          <a:p>
            <a:pPr marL="0" indent="0">
              <a:buNone/>
            </a:pPr>
            <a:r>
              <a:rPr lang="en-US" dirty="0"/>
              <a:t>Client notified respondent that there was still an amount in dispute</a:t>
            </a:r>
          </a:p>
          <a:p>
            <a:pPr marL="0" indent="0">
              <a:buNone/>
            </a:pPr>
            <a:endParaRPr lang="en-US" dirty="0"/>
          </a:p>
          <a:p>
            <a:pPr marL="0" indent="0">
              <a:buNone/>
            </a:pPr>
            <a:r>
              <a:rPr lang="en-US" dirty="0"/>
              <a:t>Respondent withdrew earned fees, including the disputed amount, from trust in April 2023 and did not take steps to resolve the dispute</a:t>
            </a:r>
          </a:p>
          <a:p>
            <a:pPr marL="0" indent="0">
              <a:buNone/>
            </a:pPr>
            <a:endParaRPr lang="en-US" dirty="0"/>
          </a:p>
        </p:txBody>
      </p:sp>
    </p:spTree>
    <p:extLst>
      <p:ext uri="{BB962C8B-B14F-4D97-AF65-F5344CB8AC3E}">
        <p14:creationId xmlns:p14="http://schemas.microsoft.com/office/powerpoint/2010/main" val="3418099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DNW </a:t>
            </a:r>
            <a:r>
              <a:rPr lang="en-US" b="1" i="1" dirty="0">
                <a:sym typeface="Wingdings" panose="05000000000000000000" pitchFamily="2" charset="2"/>
              </a:rPr>
              <a:t> A</a:t>
            </a:r>
            <a:r>
              <a:rPr lang="en-US" b="1" i="1" dirty="0"/>
              <a:t>dmonition</a:t>
            </a:r>
            <a:endParaRPr lang="en-US" b="1" dirty="0"/>
          </a:p>
        </p:txBody>
      </p:sp>
      <p:sp>
        <p:nvSpPr>
          <p:cNvPr id="3" name="Content Placeholder 2"/>
          <p:cNvSpPr>
            <a:spLocks noGrp="1"/>
          </p:cNvSpPr>
          <p:nvPr>
            <p:ph idx="1"/>
          </p:nvPr>
        </p:nvSpPr>
        <p:spPr/>
        <p:txBody>
          <a:bodyPr>
            <a:normAutofit/>
          </a:bodyPr>
          <a:lstStyle/>
          <a:p>
            <a:pPr marL="0" indent="0">
              <a:buNone/>
            </a:pPr>
            <a:r>
              <a:rPr lang="en-US" dirty="0">
                <a:sym typeface="Wingdings" panose="05000000000000000000" pitchFamily="2" charset="2"/>
              </a:rPr>
              <a:t>DEC recommended no discipline </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Rule 1.15(b), MRPC – must withdraw earned fees “within a reasonable time after the fees have been earned” </a:t>
            </a: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	</a:t>
            </a:r>
          </a:p>
        </p:txBody>
      </p:sp>
    </p:spTree>
    <p:extLst>
      <p:ext uri="{BB962C8B-B14F-4D97-AF65-F5344CB8AC3E}">
        <p14:creationId xmlns:p14="http://schemas.microsoft.com/office/powerpoint/2010/main" val="4273415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DNW </a:t>
            </a:r>
            <a:r>
              <a:rPr lang="en-US" b="1" i="1" dirty="0">
                <a:sym typeface="Wingdings" panose="05000000000000000000" pitchFamily="2" charset="2"/>
              </a:rPr>
              <a:t> A</a:t>
            </a:r>
            <a:r>
              <a:rPr lang="en-US" b="1" i="1" dirty="0"/>
              <a:t>dmonition</a:t>
            </a:r>
            <a:endParaRPr lang="en-US" b="1" dirty="0"/>
          </a:p>
        </p:txBody>
      </p:sp>
      <p:sp>
        <p:nvSpPr>
          <p:cNvPr id="3" name="Content Placeholder 2"/>
          <p:cNvSpPr>
            <a:spLocks noGrp="1"/>
          </p:cNvSpPr>
          <p:nvPr>
            <p:ph idx="1"/>
          </p:nvPr>
        </p:nvSpPr>
        <p:spPr>
          <a:xfrm>
            <a:off x="762000" y="1676400"/>
            <a:ext cx="7620000" cy="4297363"/>
          </a:xfrm>
        </p:spPr>
        <p:txBody>
          <a:bodyPr>
            <a:normAutofit/>
          </a:bodyPr>
          <a:lstStyle/>
          <a:p>
            <a:pPr marL="0" indent="0">
              <a:buNone/>
            </a:pPr>
            <a:r>
              <a:rPr lang="en-US" sz="3400" dirty="0"/>
              <a:t>The OLPR issued an admonition and found that respondent violated Rule 1.15(b), MRPC by failing to promptly withdraw earned fees from trust within a reasonable time of being earned </a:t>
            </a:r>
          </a:p>
        </p:txBody>
      </p:sp>
    </p:spTree>
    <p:extLst>
      <p:ext uri="{BB962C8B-B14F-4D97-AF65-F5344CB8AC3E}">
        <p14:creationId xmlns:p14="http://schemas.microsoft.com/office/powerpoint/2010/main" val="652480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DNW </a:t>
            </a:r>
            <a:r>
              <a:rPr lang="en-US" b="1" i="1" dirty="0">
                <a:sym typeface="Wingdings" panose="05000000000000000000" pitchFamily="2" charset="2"/>
              </a:rPr>
              <a:t> A</a:t>
            </a:r>
            <a:r>
              <a:rPr lang="en-US" b="1" i="1" dirty="0"/>
              <a:t>dmonition</a:t>
            </a:r>
            <a:endParaRPr lang="en-US" b="1"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a:t>Rule 1.15(b), MRPC also requires: </a:t>
            </a:r>
          </a:p>
          <a:p>
            <a:pPr lvl="1"/>
            <a:r>
              <a:rPr lang="en-US" sz="3200" dirty="0"/>
              <a:t>written notice of the withdrawal of earned fees and an accounting of the funds in trust</a:t>
            </a:r>
          </a:p>
          <a:p>
            <a:pPr lvl="1"/>
            <a:r>
              <a:rPr lang="en-US" sz="3200" dirty="0"/>
              <a:t>if the right of the lawyer to the funds is disputed then the disputed portion must be placed back in trust until the dispute is resolved</a:t>
            </a:r>
          </a:p>
          <a:p>
            <a:pPr lvl="1"/>
            <a:endParaRPr lang="en-US" dirty="0"/>
          </a:p>
        </p:txBody>
      </p:sp>
    </p:spTree>
    <p:extLst>
      <p:ext uri="{BB962C8B-B14F-4D97-AF65-F5344CB8AC3E}">
        <p14:creationId xmlns:p14="http://schemas.microsoft.com/office/powerpoint/2010/main" val="2457688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DNW </a:t>
            </a:r>
            <a:r>
              <a:rPr lang="en-US" b="1" i="1" dirty="0">
                <a:sym typeface="Wingdings" panose="05000000000000000000" pitchFamily="2" charset="2"/>
              </a:rPr>
              <a:t> A</a:t>
            </a:r>
            <a:r>
              <a:rPr lang="en-US" b="1" i="1" dirty="0"/>
              <a:t>dmonition</a:t>
            </a:r>
            <a:endParaRPr lang="en-US" b="1" dirty="0"/>
          </a:p>
        </p:txBody>
      </p:sp>
      <p:sp>
        <p:nvSpPr>
          <p:cNvPr id="3" name="Content Placeholder 2"/>
          <p:cNvSpPr>
            <a:spLocks noGrp="1"/>
          </p:cNvSpPr>
          <p:nvPr>
            <p:ph idx="1"/>
          </p:nvPr>
        </p:nvSpPr>
        <p:spPr>
          <a:xfrm>
            <a:off x="762000" y="1524000"/>
            <a:ext cx="7620000" cy="4602163"/>
          </a:xfrm>
        </p:spPr>
        <p:txBody>
          <a:bodyPr>
            <a:normAutofit/>
          </a:bodyPr>
          <a:lstStyle/>
          <a:p>
            <a:pPr marL="0" indent="0">
              <a:buNone/>
            </a:pPr>
            <a:r>
              <a:rPr lang="en-US" dirty="0"/>
              <a:t>The OLPR found that respondent also violated Rule 1.15(b), MRPC by:</a:t>
            </a:r>
          </a:p>
          <a:p>
            <a:r>
              <a:rPr lang="en-US" dirty="0"/>
              <a:t>failing to timely provide written notice of the time, amount, and purpose of the withdrawal</a:t>
            </a:r>
          </a:p>
          <a:p>
            <a:r>
              <a:rPr lang="en-US" dirty="0"/>
              <a:t>failing to return disputed funds to  trust until the dispute was resolved</a:t>
            </a:r>
            <a:endParaRPr lang="en-US" dirty="0">
              <a:sym typeface="Wingdings" panose="05000000000000000000" pitchFamily="2" charset="2"/>
            </a:endParaRPr>
          </a:p>
          <a:p>
            <a:pPr marL="0" indent="0">
              <a:buNone/>
            </a:pPr>
            <a:endParaRPr lang="en-US" sz="3400" dirty="0"/>
          </a:p>
        </p:txBody>
      </p:sp>
      <p:sp>
        <p:nvSpPr>
          <p:cNvPr id="4" name="Star: 4 Points 3">
            <a:extLst>
              <a:ext uri="{FF2B5EF4-FFF2-40B4-BE49-F238E27FC236}">
                <a16:creationId xmlns:a16="http://schemas.microsoft.com/office/drawing/2014/main" id="{98B8E1CD-DAD7-9A32-F4A6-164E710475BE}"/>
              </a:ext>
            </a:extLst>
          </p:cNvPr>
          <p:cNvSpPr/>
          <p:nvPr/>
        </p:nvSpPr>
        <p:spPr>
          <a:xfrm>
            <a:off x="8763000" y="6553200"/>
            <a:ext cx="115887"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4 Points 4">
            <a:extLst>
              <a:ext uri="{FF2B5EF4-FFF2-40B4-BE49-F238E27FC236}">
                <a16:creationId xmlns:a16="http://schemas.microsoft.com/office/drawing/2014/main" id="{0A01257B-5E31-3A55-82BE-3C985223E736}"/>
              </a:ext>
            </a:extLst>
          </p:cNvPr>
          <p:cNvSpPr/>
          <p:nvPr/>
        </p:nvSpPr>
        <p:spPr>
          <a:xfrm>
            <a:off x="149226" y="6553200"/>
            <a:ext cx="115887"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008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3776-662F-42DA-947A-BED1FAD4DE06}"/>
              </a:ext>
            </a:extLst>
          </p:cNvPr>
          <p:cNvSpPr>
            <a:spLocks noGrp="1"/>
          </p:cNvSpPr>
          <p:nvPr>
            <p:ph type="title"/>
          </p:nvPr>
        </p:nvSpPr>
        <p:spPr/>
        <p:txBody>
          <a:bodyPr/>
          <a:lstStyle/>
          <a:p>
            <a:r>
              <a:rPr lang="en-US" b="1" dirty="0"/>
              <a:t>Thank you</a:t>
            </a:r>
          </a:p>
        </p:txBody>
      </p:sp>
      <p:pic>
        <p:nvPicPr>
          <p:cNvPr id="5" name="Picture 4" descr="Text&#10;&#10;Description automatically generated">
            <a:extLst>
              <a:ext uri="{FF2B5EF4-FFF2-40B4-BE49-F238E27FC236}">
                <a16:creationId xmlns:a16="http://schemas.microsoft.com/office/drawing/2014/main" id="{FB0BEC92-2490-2001-F2A0-C6E6B418EB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8457" y="1472149"/>
            <a:ext cx="8001000" cy="4319051"/>
          </a:xfrm>
          <a:prstGeom prst="rect">
            <a:avLst/>
          </a:prstGeom>
          <a:ln w="28575">
            <a:solidFill>
              <a:srgbClr val="3B4A6C"/>
            </a:solidFill>
          </a:ln>
        </p:spPr>
      </p:pic>
      <p:sp>
        <p:nvSpPr>
          <p:cNvPr id="7" name="Content Placeholder 6">
            <a:extLst>
              <a:ext uri="{FF2B5EF4-FFF2-40B4-BE49-F238E27FC236}">
                <a16:creationId xmlns:a16="http://schemas.microsoft.com/office/drawing/2014/main" id="{B7BE73F8-3707-59A7-F397-0F78514AD78F}"/>
              </a:ext>
            </a:extLst>
          </p:cNvPr>
          <p:cNvSpPr>
            <a:spLocks noGrp="1"/>
          </p:cNvSpPr>
          <p:nvPr>
            <p:ph idx="1"/>
          </p:nvPr>
        </p:nvSpPr>
        <p:spPr>
          <a:xfrm flipV="1">
            <a:off x="-2057400" y="8259763"/>
            <a:ext cx="4876800" cy="122237"/>
          </a:xfrm>
          <a:ln>
            <a:solidFill>
              <a:srgbClr val="3B4A6C"/>
            </a:solidFill>
          </a:ln>
        </p:spPr>
        <p:txBody>
          <a:bodyPr>
            <a:normAutofit fontScale="25000" lnSpcReduction="20000"/>
          </a:bodyPr>
          <a:lstStyle/>
          <a:p>
            <a:endParaRPr lang="en-US" dirty="0"/>
          </a:p>
        </p:txBody>
      </p:sp>
    </p:spTree>
    <p:extLst>
      <p:ext uri="{BB962C8B-B14F-4D97-AF65-F5344CB8AC3E}">
        <p14:creationId xmlns:p14="http://schemas.microsoft.com/office/powerpoint/2010/main" val="143613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DE02-528F-92B9-C479-B61C11D29D70}"/>
              </a:ext>
            </a:extLst>
          </p:cNvPr>
          <p:cNvSpPr>
            <a:spLocks noGrp="1"/>
          </p:cNvSpPr>
          <p:nvPr>
            <p:ph type="title"/>
          </p:nvPr>
        </p:nvSpPr>
        <p:spPr/>
        <p:txBody>
          <a:bodyPr/>
          <a:lstStyle/>
          <a:p>
            <a:r>
              <a:rPr lang="en-US" b="1" dirty="0"/>
              <a:t>Background Information</a:t>
            </a:r>
          </a:p>
        </p:txBody>
      </p:sp>
      <p:sp>
        <p:nvSpPr>
          <p:cNvPr id="3" name="Content Placeholder 2">
            <a:extLst>
              <a:ext uri="{FF2B5EF4-FFF2-40B4-BE49-F238E27FC236}">
                <a16:creationId xmlns:a16="http://schemas.microsoft.com/office/drawing/2014/main" id="{FEA1AD69-92BA-5278-3C76-3755C04F5464}"/>
              </a:ext>
            </a:extLst>
          </p:cNvPr>
          <p:cNvSpPr>
            <a:spLocks noGrp="1"/>
          </p:cNvSpPr>
          <p:nvPr>
            <p:ph idx="1"/>
          </p:nvPr>
        </p:nvSpPr>
        <p:spPr>
          <a:xfrm>
            <a:off x="647700" y="1524000"/>
            <a:ext cx="7848600" cy="4708525"/>
          </a:xfrm>
        </p:spPr>
        <p:txBody>
          <a:bodyPr/>
          <a:lstStyle/>
          <a:p>
            <a:pPr marL="0" indent="0">
              <a:buNone/>
            </a:pPr>
            <a:r>
              <a:rPr lang="en-US" sz="3500" dirty="0"/>
              <a:t>DEC options upon investigation:</a:t>
            </a:r>
          </a:p>
          <a:p>
            <a:pPr>
              <a:spcBef>
                <a:spcPts val="3000"/>
              </a:spcBef>
            </a:pPr>
            <a:r>
              <a:rPr lang="en-US" sz="3500" dirty="0"/>
              <a:t>If no rule violation, discipline not warranted (DNW)</a:t>
            </a:r>
          </a:p>
          <a:p>
            <a:r>
              <a:rPr lang="en-US" sz="3500" dirty="0"/>
              <a:t>Further investigation</a:t>
            </a:r>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300784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By the Numbers – DEC Totals</a:t>
            </a:r>
          </a:p>
        </p:txBody>
      </p:sp>
      <p:sp>
        <p:nvSpPr>
          <p:cNvPr id="3" name="Content Placeholder 2"/>
          <p:cNvSpPr>
            <a:spLocks noGrp="1"/>
          </p:cNvSpPr>
          <p:nvPr>
            <p:ph idx="1"/>
          </p:nvPr>
        </p:nvSpPr>
        <p:spPr>
          <a:xfrm>
            <a:off x="762000" y="1445347"/>
            <a:ext cx="7772400" cy="4525963"/>
          </a:xfrm>
        </p:spPr>
        <p:txBody>
          <a:bodyPr>
            <a:normAutofit/>
          </a:bodyPr>
          <a:lstStyle/>
          <a:p>
            <a:pPr marL="0" indent="0">
              <a:buNone/>
            </a:pPr>
            <a:r>
              <a:rPr lang="en-US" u="sng" dirty="0"/>
              <a:t>August 1, 2023 – August 31, 2024</a:t>
            </a:r>
          </a:p>
          <a:p>
            <a:pPr marL="0" indent="0">
              <a:spcBef>
                <a:spcPts val="2400"/>
              </a:spcBef>
              <a:buNone/>
            </a:pPr>
            <a:r>
              <a:rPr lang="en-US" dirty="0"/>
              <a:t>Total DEC recommendations: 282</a:t>
            </a:r>
          </a:p>
          <a:p>
            <a:pPr marL="457200" lvl="1" indent="0">
              <a:spcBef>
                <a:spcPts val="3000"/>
              </a:spcBef>
              <a:buNone/>
            </a:pPr>
            <a:r>
              <a:rPr lang="en-US" dirty="0"/>
              <a:t>199 – DNW (71%)</a:t>
            </a:r>
          </a:p>
          <a:p>
            <a:pPr marL="457200" lvl="1" indent="0">
              <a:buNone/>
            </a:pPr>
            <a:r>
              <a:rPr lang="en-US" dirty="0"/>
              <a:t>61 – Admonition (21%)</a:t>
            </a:r>
          </a:p>
          <a:p>
            <a:pPr marL="457200" lvl="1" indent="0">
              <a:buNone/>
            </a:pPr>
            <a:r>
              <a:rPr lang="en-US" dirty="0"/>
              <a:t>14 – Public charges (5%)</a:t>
            </a:r>
          </a:p>
          <a:p>
            <a:pPr marL="457200" lvl="1" indent="0">
              <a:buNone/>
            </a:pPr>
            <a:r>
              <a:rPr lang="en-US" dirty="0"/>
              <a:t>8 – Further Investigation (3%)</a:t>
            </a:r>
          </a:p>
          <a:p>
            <a:endParaRPr lang="en-US" dirty="0"/>
          </a:p>
          <a:p>
            <a:endParaRPr lang="en-US" dirty="0"/>
          </a:p>
        </p:txBody>
      </p:sp>
    </p:spTree>
    <p:extLst>
      <p:ext uri="{BB962C8B-B14F-4D97-AF65-F5344CB8AC3E}">
        <p14:creationId xmlns:p14="http://schemas.microsoft.com/office/powerpoint/2010/main" val="202966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By the Numbers – Departures</a:t>
            </a:r>
          </a:p>
        </p:txBody>
      </p:sp>
      <p:sp>
        <p:nvSpPr>
          <p:cNvPr id="3" name="Content Placeholder 2"/>
          <p:cNvSpPr>
            <a:spLocks noGrp="1"/>
          </p:cNvSpPr>
          <p:nvPr>
            <p:ph idx="1"/>
          </p:nvPr>
        </p:nvSpPr>
        <p:spPr>
          <a:xfrm>
            <a:off x="762000" y="1445347"/>
            <a:ext cx="7772400" cy="4525963"/>
          </a:xfrm>
        </p:spPr>
        <p:txBody>
          <a:bodyPr/>
          <a:lstStyle/>
          <a:p>
            <a:pPr marL="0" indent="0">
              <a:buNone/>
            </a:pPr>
            <a:r>
              <a:rPr lang="en-US" u="sng" dirty="0"/>
              <a:t>August 1, 2023 – August 31, 2024</a:t>
            </a:r>
          </a:p>
          <a:p>
            <a:pPr marL="0" indent="0">
              <a:spcBef>
                <a:spcPts val="2400"/>
              </a:spcBef>
              <a:buNone/>
            </a:pPr>
            <a:r>
              <a:rPr lang="en-US" dirty="0"/>
              <a:t>Of these 282 DEC recommendations:</a:t>
            </a:r>
          </a:p>
          <a:p>
            <a:pPr lvl="1"/>
            <a:endParaRPr lang="en-US" dirty="0"/>
          </a:p>
          <a:p>
            <a:pPr marL="457200" lvl="1" indent="0">
              <a:buNone/>
            </a:pPr>
            <a:r>
              <a:rPr lang="en-US" dirty="0"/>
              <a:t>DEC followed: 230  (82%)</a:t>
            </a:r>
          </a:p>
          <a:p>
            <a:pPr marL="457200" lvl="1" indent="0">
              <a:spcBef>
                <a:spcPts val="2400"/>
              </a:spcBef>
              <a:buNone/>
            </a:pPr>
            <a:r>
              <a:rPr lang="en-US" dirty="0"/>
              <a:t>DEC departure: 52 (18%)</a:t>
            </a:r>
          </a:p>
          <a:p>
            <a:pPr marL="457200" lvl="1" indent="0">
              <a:buNone/>
            </a:pP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41722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Departure Rate</a:t>
            </a:r>
          </a:p>
        </p:txBody>
      </p:sp>
      <p:sp>
        <p:nvSpPr>
          <p:cNvPr id="3" name="Content Placeholder 2"/>
          <p:cNvSpPr>
            <a:spLocks noGrp="1"/>
          </p:cNvSpPr>
          <p:nvPr>
            <p:ph idx="1"/>
          </p:nvPr>
        </p:nvSpPr>
        <p:spPr/>
        <p:txBody>
          <a:bodyPr/>
          <a:lstStyle/>
          <a:p>
            <a:pPr marL="0" indent="0">
              <a:buNone/>
            </a:pPr>
            <a:r>
              <a:rPr lang="en-US" dirty="0"/>
              <a:t>Departure rate remains low:</a:t>
            </a:r>
          </a:p>
          <a:p>
            <a:pPr lvl="1">
              <a:spcBef>
                <a:spcPts val="3000"/>
              </a:spcBef>
            </a:pPr>
            <a:r>
              <a:rPr lang="en-US" dirty="0"/>
              <a:t>2023 – 18%</a:t>
            </a:r>
          </a:p>
          <a:p>
            <a:pPr lvl="1"/>
            <a:r>
              <a:rPr lang="en-US" dirty="0"/>
              <a:t>2022 – 18%</a:t>
            </a:r>
          </a:p>
          <a:p>
            <a:pPr lvl="1"/>
            <a:r>
              <a:rPr lang="en-US" dirty="0"/>
              <a:t>2021—15% </a:t>
            </a:r>
          </a:p>
          <a:p>
            <a:pPr lvl="1"/>
            <a:r>
              <a:rPr lang="en-US" dirty="0"/>
              <a:t>2020—20%</a:t>
            </a:r>
          </a:p>
          <a:p>
            <a:pPr lvl="1"/>
            <a:r>
              <a:rPr lang="en-US" dirty="0"/>
              <a:t>2019—19%</a:t>
            </a:r>
          </a:p>
          <a:p>
            <a:endParaRPr lang="en-US" dirty="0"/>
          </a:p>
          <a:p>
            <a:endParaRPr lang="en-US" dirty="0"/>
          </a:p>
        </p:txBody>
      </p:sp>
    </p:spTree>
    <p:extLst>
      <p:ext uri="{BB962C8B-B14F-4D97-AF65-F5344CB8AC3E}">
        <p14:creationId xmlns:p14="http://schemas.microsoft.com/office/powerpoint/2010/main" val="261802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chemeClr val="accent3"/>
                </a:solidFill>
              </a:rPr>
              <a:t>Public Charges</a:t>
            </a:r>
          </a:p>
        </p:txBody>
      </p:sp>
      <p:sp>
        <p:nvSpPr>
          <p:cNvPr id="4" name="Text Placeholder 3">
            <a:extLst>
              <a:ext uri="{FF2B5EF4-FFF2-40B4-BE49-F238E27FC236}">
                <a16:creationId xmlns:a16="http://schemas.microsoft.com/office/drawing/2014/main" id="{DE9C5F6B-5E1E-4E19-8506-D8CA9EF726E6}"/>
              </a:ext>
            </a:extLst>
          </p:cNvPr>
          <p:cNvSpPr>
            <a:spLocks noGrp="1"/>
          </p:cNvSpPr>
          <p:nvPr>
            <p:ph type="body" idx="1"/>
          </p:nvPr>
        </p:nvSpPr>
        <p:spPr/>
        <p:txBody>
          <a:bodyPr>
            <a:normAutofit/>
          </a:bodyPr>
          <a:lstStyle/>
          <a:p>
            <a:pPr algn="ctr"/>
            <a:r>
              <a:rPr lang="en-US" u="sng" dirty="0"/>
              <a:t>DEC Recommendation</a:t>
            </a:r>
            <a:r>
              <a:rPr lang="en-US" dirty="0"/>
              <a:t>	</a:t>
            </a:r>
          </a:p>
        </p:txBody>
      </p:sp>
      <p:sp>
        <p:nvSpPr>
          <p:cNvPr id="3" name="Content Placeholder 2"/>
          <p:cNvSpPr>
            <a:spLocks noGrp="1"/>
          </p:cNvSpPr>
          <p:nvPr>
            <p:ph sz="half" idx="2"/>
          </p:nvPr>
        </p:nvSpPr>
        <p:spPr>
          <a:xfrm>
            <a:off x="684212" y="2292436"/>
            <a:ext cx="3887788" cy="3951288"/>
          </a:xfrm>
        </p:spPr>
        <p:txBody>
          <a:bodyPr>
            <a:normAutofit/>
          </a:bodyPr>
          <a:lstStyle/>
          <a:p>
            <a:r>
              <a:rPr lang="en-US" dirty="0"/>
              <a:t>Public charges (14)</a:t>
            </a:r>
          </a:p>
          <a:p>
            <a:endParaRPr lang="en-US" dirty="0"/>
          </a:p>
          <a:p>
            <a:endParaRPr lang="en-US" dirty="0"/>
          </a:p>
        </p:txBody>
      </p:sp>
      <p:sp>
        <p:nvSpPr>
          <p:cNvPr id="5" name="Text Placeholder 4">
            <a:extLst>
              <a:ext uri="{FF2B5EF4-FFF2-40B4-BE49-F238E27FC236}">
                <a16:creationId xmlns:a16="http://schemas.microsoft.com/office/drawing/2014/main" id="{DBF09F24-0524-47C5-B447-0A1AE2B3A18A}"/>
              </a:ext>
            </a:extLst>
          </p:cNvPr>
          <p:cNvSpPr>
            <a:spLocks noGrp="1"/>
          </p:cNvSpPr>
          <p:nvPr>
            <p:ph type="body" sz="quarter" idx="3"/>
          </p:nvPr>
        </p:nvSpPr>
        <p:spPr>
          <a:xfrm>
            <a:off x="4343401" y="1535113"/>
            <a:ext cx="4343400" cy="639762"/>
          </a:xfrm>
        </p:spPr>
        <p:txBody>
          <a:bodyPr>
            <a:normAutofit/>
          </a:bodyPr>
          <a:lstStyle/>
          <a:p>
            <a:pPr algn="ctr"/>
            <a:r>
              <a:rPr lang="en-US" u="sng" dirty="0"/>
              <a:t>OLPR Disposition</a:t>
            </a:r>
            <a:r>
              <a:rPr lang="en-US" dirty="0"/>
              <a:t>	</a:t>
            </a:r>
          </a:p>
        </p:txBody>
      </p:sp>
      <p:sp>
        <p:nvSpPr>
          <p:cNvPr id="6" name="Content Placeholder 5">
            <a:extLst>
              <a:ext uri="{FF2B5EF4-FFF2-40B4-BE49-F238E27FC236}">
                <a16:creationId xmlns:a16="http://schemas.microsoft.com/office/drawing/2014/main" id="{A3BE5826-1F77-4120-8429-2E6B2F2FCC16}"/>
              </a:ext>
            </a:extLst>
          </p:cNvPr>
          <p:cNvSpPr>
            <a:spLocks noGrp="1"/>
          </p:cNvSpPr>
          <p:nvPr>
            <p:ph sz="quarter" idx="4"/>
          </p:nvPr>
        </p:nvSpPr>
        <p:spPr>
          <a:xfrm>
            <a:off x="5105400" y="2292436"/>
            <a:ext cx="3581400" cy="3951288"/>
          </a:xfrm>
        </p:spPr>
        <p:txBody>
          <a:bodyPr>
            <a:normAutofit/>
          </a:bodyPr>
          <a:lstStyle/>
          <a:p>
            <a:r>
              <a:rPr lang="en-US" dirty="0"/>
              <a:t>Public charges (4)</a:t>
            </a:r>
          </a:p>
          <a:p>
            <a:r>
              <a:rPr lang="en-US" dirty="0"/>
              <a:t>Private probation (2)</a:t>
            </a:r>
          </a:p>
          <a:p>
            <a:r>
              <a:rPr lang="en-US" dirty="0"/>
              <a:t>Admonition (6) </a:t>
            </a:r>
          </a:p>
          <a:p>
            <a:r>
              <a:rPr lang="en-US" dirty="0"/>
              <a:t>DNW (2)</a:t>
            </a:r>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104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chemeClr val="accent3"/>
                </a:solidFill>
              </a:rPr>
              <a:t>Admonitions</a:t>
            </a:r>
          </a:p>
        </p:txBody>
      </p:sp>
      <p:sp>
        <p:nvSpPr>
          <p:cNvPr id="4" name="Text Placeholder 3">
            <a:extLst>
              <a:ext uri="{FF2B5EF4-FFF2-40B4-BE49-F238E27FC236}">
                <a16:creationId xmlns:a16="http://schemas.microsoft.com/office/drawing/2014/main" id="{DE9C5F6B-5E1E-4E19-8506-D8CA9EF726E6}"/>
              </a:ext>
            </a:extLst>
          </p:cNvPr>
          <p:cNvSpPr>
            <a:spLocks noGrp="1"/>
          </p:cNvSpPr>
          <p:nvPr>
            <p:ph type="body" idx="1"/>
          </p:nvPr>
        </p:nvSpPr>
        <p:spPr/>
        <p:txBody>
          <a:bodyPr>
            <a:normAutofit/>
          </a:bodyPr>
          <a:lstStyle/>
          <a:p>
            <a:pPr algn="ctr"/>
            <a:r>
              <a:rPr lang="en-US" u="sng" dirty="0"/>
              <a:t>DEC Recommendation</a:t>
            </a:r>
            <a:r>
              <a:rPr lang="en-US" dirty="0"/>
              <a:t>	</a:t>
            </a:r>
          </a:p>
        </p:txBody>
      </p:sp>
      <p:sp>
        <p:nvSpPr>
          <p:cNvPr id="3" name="Content Placeholder 2"/>
          <p:cNvSpPr>
            <a:spLocks noGrp="1"/>
          </p:cNvSpPr>
          <p:nvPr>
            <p:ph sz="half" idx="2"/>
          </p:nvPr>
        </p:nvSpPr>
        <p:spPr>
          <a:xfrm>
            <a:off x="609600" y="2304793"/>
            <a:ext cx="3887788" cy="3951288"/>
          </a:xfrm>
        </p:spPr>
        <p:txBody>
          <a:bodyPr>
            <a:normAutofit/>
          </a:bodyPr>
          <a:lstStyle/>
          <a:p>
            <a:r>
              <a:rPr lang="en-US" dirty="0"/>
              <a:t>Admonition (61)</a:t>
            </a:r>
          </a:p>
        </p:txBody>
      </p:sp>
      <p:sp>
        <p:nvSpPr>
          <p:cNvPr id="5" name="Text Placeholder 4">
            <a:extLst>
              <a:ext uri="{FF2B5EF4-FFF2-40B4-BE49-F238E27FC236}">
                <a16:creationId xmlns:a16="http://schemas.microsoft.com/office/drawing/2014/main" id="{DBF09F24-0524-47C5-B447-0A1AE2B3A18A}"/>
              </a:ext>
            </a:extLst>
          </p:cNvPr>
          <p:cNvSpPr>
            <a:spLocks noGrp="1"/>
          </p:cNvSpPr>
          <p:nvPr>
            <p:ph type="body" sz="quarter" idx="3"/>
          </p:nvPr>
        </p:nvSpPr>
        <p:spPr/>
        <p:txBody>
          <a:bodyPr>
            <a:normAutofit/>
          </a:bodyPr>
          <a:lstStyle/>
          <a:p>
            <a:pPr algn="ctr"/>
            <a:r>
              <a:rPr lang="en-US" u="sng" dirty="0"/>
              <a:t>OLPR Disposition</a:t>
            </a:r>
            <a:r>
              <a:rPr lang="en-US" dirty="0"/>
              <a:t>	</a:t>
            </a:r>
          </a:p>
        </p:txBody>
      </p:sp>
      <p:sp>
        <p:nvSpPr>
          <p:cNvPr id="6" name="Content Placeholder 5">
            <a:extLst>
              <a:ext uri="{FF2B5EF4-FFF2-40B4-BE49-F238E27FC236}">
                <a16:creationId xmlns:a16="http://schemas.microsoft.com/office/drawing/2014/main" id="{A3BE5826-1F77-4120-8429-2E6B2F2FCC16}"/>
              </a:ext>
            </a:extLst>
          </p:cNvPr>
          <p:cNvSpPr>
            <a:spLocks noGrp="1"/>
          </p:cNvSpPr>
          <p:nvPr>
            <p:ph sz="quarter" idx="4"/>
          </p:nvPr>
        </p:nvSpPr>
        <p:spPr>
          <a:xfrm>
            <a:off x="5268097" y="2304793"/>
            <a:ext cx="3429000" cy="3951288"/>
          </a:xfrm>
        </p:spPr>
        <p:txBody>
          <a:bodyPr>
            <a:normAutofit/>
          </a:bodyPr>
          <a:lstStyle/>
          <a:p>
            <a:r>
              <a:rPr lang="en-US" dirty="0"/>
              <a:t>Admonition (40)</a:t>
            </a:r>
          </a:p>
          <a:p>
            <a:r>
              <a:rPr lang="en-US" dirty="0"/>
              <a:t>Public charges (3)</a:t>
            </a:r>
          </a:p>
          <a:p>
            <a:r>
              <a:rPr lang="en-US" dirty="0"/>
              <a:t>DNW (18)</a:t>
            </a:r>
          </a:p>
        </p:txBody>
      </p:sp>
    </p:spTree>
    <p:extLst>
      <p:ext uri="{BB962C8B-B14F-4D97-AF65-F5344CB8AC3E}">
        <p14:creationId xmlns:p14="http://schemas.microsoft.com/office/powerpoint/2010/main" val="1528522145"/>
      </p:ext>
    </p:extLst>
  </p:cSld>
  <p:clrMapOvr>
    <a:masterClrMapping/>
  </p:clrMapOvr>
</p:sld>
</file>

<file path=ppt/theme/theme1.xml><?xml version="1.0" encoding="utf-8"?>
<a:theme xmlns:a="http://schemas.openxmlformats.org/drawingml/2006/main" name="MJB_PPTemplate_2014">
  <a:themeElements>
    <a:clrScheme name="LPRB">
      <a:dk1>
        <a:srgbClr val="030327"/>
      </a:dk1>
      <a:lt1>
        <a:srgbClr val="FEFFFF"/>
      </a:lt1>
      <a:dk2>
        <a:srgbClr val="172852"/>
      </a:dk2>
      <a:lt2>
        <a:srgbClr val="FEFFFF"/>
      </a:lt2>
      <a:accent1>
        <a:srgbClr val="172852"/>
      </a:accent1>
      <a:accent2>
        <a:srgbClr val="172852"/>
      </a:accent2>
      <a:accent3>
        <a:srgbClr val="C8942B"/>
      </a:accent3>
      <a:accent4>
        <a:srgbClr val="172852"/>
      </a:accent4>
      <a:accent5>
        <a:srgbClr val="172852"/>
      </a:accent5>
      <a:accent6>
        <a:srgbClr val="172852"/>
      </a:accent6>
      <a:hlink>
        <a:srgbClr val="C8942B"/>
      </a:hlink>
      <a:folHlink>
        <a:srgbClr val="787878"/>
      </a:folHlink>
    </a:clrScheme>
    <a:fontScheme name="LPRB">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2.xml><?xml version="1.0" encoding="utf-8"?>
<a:theme xmlns:a="http://schemas.openxmlformats.org/drawingml/2006/main" name="1_MJB_PPTemplate_2014">
  <a:themeElements>
    <a:clrScheme name="LPRB">
      <a:dk1>
        <a:srgbClr val="030327"/>
      </a:dk1>
      <a:lt1>
        <a:srgbClr val="F0F0F0"/>
      </a:lt1>
      <a:dk2>
        <a:srgbClr val="172852"/>
      </a:dk2>
      <a:lt2>
        <a:srgbClr val="FEFFFF"/>
      </a:lt2>
      <a:accent1>
        <a:srgbClr val="07074E"/>
      </a:accent1>
      <a:accent2>
        <a:srgbClr val="36376D"/>
      </a:accent2>
      <a:accent3>
        <a:srgbClr val="C8942B"/>
      </a:accent3>
      <a:accent4>
        <a:srgbClr val="172852"/>
      </a:accent4>
      <a:accent5>
        <a:srgbClr val="9D9DF6"/>
      </a:accent5>
      <a:accent6>
        <a:srgbClr val="787878"/>
      </a:accent6>
      <a:hlink>
        <a:srgbClr val="C8942B"/>
      </a:hlink>
      <a:folHlink>
        <a:srgbClr val="9D9D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6EDFFD50F604FB2466793F679A55B" ma:contentTypeVersion="8" ma:contentTypeDescription="Create a new document." ma:contentTypeScope="" ma:versionID="dc799bfde4d2dd459735492ceeb3ceaa">
  <xsd:schema xmlns:xsd="http://www.w3.org/2001/XMLSchema" xmlns:xs="http://www.w3.org/2001/XMLSchema" xmlns:p="http://schemas.microsoft.com/office/2006/metadata/properties" targetNamespace="http://schemas.microsoft.com/office/2006/metadata/properties" ma:root="true" ma:fieldsID="7dcc10a156eb2aa295318eab019ded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064CEF-A0CB-404B-9BCC-73AE2E5ECA24}"/>
</file>

<file path=customXml/itemProps2.xml><?xml version="1.0" encoding="utf-8"?>
<ds:datastoreItem xmlns:ds="http://schemas.openxmlformats.org/officeDocument/2006/customXml" ds:itemID="{5A7CE800-C4AE-4751-8E4B-381D2F967316}"/>
</file>

<file path=customXml/itemProps3.xml><?xml version="1.0" encoding="utf-8"?>
<ds:datastoreItem xmlns:ds="http://schemas.openxmlformats.org/officeDocument/2006/customXml" ds:itemID="{8D1E81E2-7460-40C6-87FE-41366F8B9449}"/>
</file>

<file path=docProps/app.xml><?xml version="1.0" encoding="utf-8"?>
<Properties xmlns="http://schemas.openxmlformats.org/officeDocument/2006/extended-properties" xmlns:vt="http://schemas.openxmlformats.org/officeDocument/2006/docPropsVTypes">
  <Template>MJB PowerPoint</Template>
  <TotalTime>4453</TotalTime>
  <Words>1386</Words>
  <Application>Microsoft Office PowerPoint</Application>
  <PresentationFormat>On-screen Show (4:3)</PresentationFormat>
  <Paragraphs>213</Paragraphs>
  <Slides>38</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PMingLiU</vt:lpstr>
      <vt:lpstr>Arial</vt:lpstr>
      <vt:lpstr>Calibri</vt:lpstr>
      <vt:lpstr>Palatino Linotype</vt:lpstr>
      <vt:lpstr>Wingdings</vt:lpstr>
      <vt:lpstr>MJB_PPTemplate_2014</vt:lpstr>
      <vt:lpstr>1_MJB_PPTemplate_2014</vt:lpstr>
      <vt:lpstr>When We Depart</vt:lpstr>
      <vt:lpstr>Background Information</vt:lpstr>
      <vt:lpstr>Background Information</vt:lpstr>
      <vt:lpstr>Background Information</vt:lpstr>
      <vt:lpstr>By the Numbers – DEC Totals</vt:lpstr>
      <vt:lpstr>By the Numbers – Departures</vt:lpstr>
      <vt:lpstr>Departure Rate</vt:lpstr>
      <vt:lpstr>Public Charges</vt:lpstr>
      <vt:lpstr>Admonitions</vt:lpstr>
      <vt:lpstr>DNWs</vt:lpstr>
      <vt:lpstr>Fact Patterns and  Take Aways</vt:lpstr>
      <vt:lpstr>Departed from recommendations for public charges 10 out of 14 times  Of the 10 departures:  2 – private probation  6 – admonitions  2 – DNWs</vt:lpstr>
      <vt:lpstr> Public Discipline Admonition</vt:lpstr>
      <vt:lpstr>Example #1  Respondent used ChatGPT in a court filing  Respondent received two cases from ChatGPT and used them in his brief without checking them  These were not real cases  </vt:lpstr>
      <vt:lpstr>Example #1  DEC recommended charges based on candor to the court (Rule 3.3) and bringing non-meritorious claims (Rule 3.1)  DEC considered this to be a misrepresentation        </vt:lpstr>
      <vt:lpstr>Example #1  Rule 3.3, MRPC 1. knowingly make a false statement to a tribunal  2. knowingly fail to disclose controlling law 3. knowingly offer false evidence  Rule 3.1, MRPC – must have a basis for bringing an issue          </vt:lpstr>
      <vt:lpstr>Example #1  Admonition issued for violation of Rule 1.1, MRPC  Competent representation includes keeping abreast of changes in law and its practices, “including the benefits and risks associated with relevant technology.” Comment [8] to Rule 1.1, MRPC         </vt:lpstr>
      <vt:lpstr>Example #1  Respondent failed to understand the limits of ChatGPT and address those limits when using it such as verifying the existence or accuracy of the information received by ChatGPT before including it in his brief.     </vt:lpstr>
      <vt:lpstr>Example #2  Complainant was a client who complained about respondent’s billing practices   Respondent did not send any bills over several years   Respondent tried to collect fees using reconstructed records</vt:lpstr>
      <vt:lpstr>Example #2  DEC recommended public charges based on Rule 1.5(b) – failing to explain fees</vt:lpstr>
      <vt:lpstr>Example #2  Rule 1.5(b), MRPC:  “The scope of the representation and the basis or rate of the fee and expenses for which the client will be responsible shall be communicated to the client, preferably in writing, before or within a reasonable time after commencing the representation” </vt:lpstr>
      <vt:lpstr>Example #2  OLPR issued Admonition for diligence and communication issues in violation of Rules 1.3 and 1.4, MRPC</vt:lpstr>
      <vt:lpstr>Example #2  Rule 1.3, MRPC:  Requires a lawyer to act with reasonable diligence and promptness in representing a client  </vt:lpstr>
      <vt:lpstr>Example #2  Rule 1.4(b), MRPC:  Requires a lawyer to explain a matter to the extent reasonably necessary to permit the client to make informed decisions about the representation</vt:lpstr>
      <vt:lpstr>Admonition Departures</vt:lpstr>
      <vt:lpstr>Most common reasons for public charges in these circumstances:   Respondent has other cases    Respondent’s disciplinary history</vt:lpstr>
      <vt:lpstr>Admonition DNW</vt:lpstr>
      <vt:lpstr>Admonition DNW</vt:lpstr>
      <vt:lpstr>Admonition DNW</vt:lpstr>
      <vt:lpstr>Admonition DNW</vt:lpstr>
      <vt:lpstr>Departed from recommendations for DNWs 21 out of 199 times:   21 – admonitions  </vt:lpstr>
      <vt:lpstr>DNW  Admonition</vt:lpstr>
      <vt:lpstr>DNW  Admonition</vt:lpstr>
      <vt:lpstr>DNW  Admonition</vt:lpstr>
      <vt:lpstr>DNW  Admonition</vt:lpstr>
      <vt:lpstr>DNW  Admonition</vt:lpstr>
      <vt:lpstr>DNW  Admonition</vt:lpstr>
      <vt:lpstr>Thank you</vt:lpstr>
    </vt:vector>
  </TitlesOfParts>
  <Company>MN Judicial Branch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Moriarty, Erin</dc:creator>
  <cp:lastModifiedBy>Medved, Mara</cp:lastModifiedBy>
  <cp:revision>172</cp:revision>
  <cp:lastPrinted>2024-09-25T14:56:03Z</cp:lastPrinted>
  <dcterms:created xsi:type="dcterms:W3CDTF">2020-09-08T18:47:50Z</dcterms:created>
  <dcterms:modified xsi:type="dcterms:W3CDTF">2024-09-25T16:49:35Z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4543c82-bfb1-4059-96af-7a0a0f468681_Enabled">
    <vt:lpwstr>true</vt:lpwstr>
  </property>
  <property fmtid="{D5CDD505-2E9C-101B-9397-08002B2CF9AE}" pid="3" name="MSIP_Label_14543c82-bfb1-4059-96af-7a0a0f468681_SetDate">
    <vt:lpwstr>2024-09-16T18:00:01Z</vt:lpwstr>
  </property>
  <property fmtid="{D5CDD505-2E9C-101B-9397-08002B2CF9AE}" pid="4" name="MSIP_Label_14543c82-bfb1-4059-96af-7a0a0f468681_Method">
    <vt:lpwstr>Standard</vt:lpwstr>
  </property>
  <property fmtid="{D5CDD505-2E9C-101B-9397-08002B2CF9AE}" pid="5" name="MSIP_Label_14543c82-bfb1-4059-96af-7a0a0f468681_Name">
    <vt:lpwstr>High</vt:lpwstr>
  </property>
  <property fmtid="{D5CDD505-2E9C-101B-9397-08002B2CF9AE}" pid="6" name="MSIP_Label_14543c82-bfb1-4059-96af-7a0a0f468681_SiteId">
    <vt:lpwstr>8cf8312b-4c34-4b6f-9dee-c56512a7510f</vt:lpwstr>
  </property>
  <property fmtid="{D5CDD505-2E9C-101B-9397-08002B2CF9AE}" pid="7" name="MSIP_Label_14543c82-bfb1-4059-96af-7a0a0f468681_ActionId">
    <vt:lpwstr>a34143c5-7aaf-4586-b96a-76a67dc86868</vt:lpwstr>
  </property>
  <property fmtid="{D5CDD505-2E9C-101B-9397-08002B2CF9AE}" pid="8" name="MSIP_Label_14543c82-bfb1-4059-96af-7a0a0f468681_ContentBits">
    <vt:lpwstr>0</vt:lpwstr>
  </property>
  <property fmtid="{D5CDD505-2E9C-101B-9397-08002B2CF9AE}" pid="9" name="ContentTypeId">
    <vt:lpwstr>0x0101001E46EDFFD50F604FB2466793F679A55B</vt:lpwstr>
  </property>
</Properties>
</file>