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entation.xml" ContentType="application/vnd.openxmlformats-officedocument.presentationml.presentation.main+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2" r:id="rId2"/>
  </p:sldMasterIdLst>
  <p:notesMasterIdLst>
    <p:notesMasterId r:id="rId23"/>
  </p:notesMasterIdLst>
  <p:handoutMasterIdLst>
    <p:handoutMasterId r:id="rId24"/>
  </p:handoutMasterIdLst>
  <p:sldIdLst>
    <p:sldId id="620" r:id="rId3"/>
    <p:sldId id="264" r:id="rId4"/>
    <p:sldId id="806" r:id="rId5"/>
    <p:sldId id="807" r:id="rId6"/>
    <p:sldId id="791" r:id="rId7"/>
    <p:sldId id="792" r:id="rId8"/>
    <p:sldId id="793" r:id="rId9"/>
    <p:sldId id="794" r:id="rId10"/>
    <p:sldId id="805" r:id="rId11"/>
    <p:sldId id="795" r:id="rId12"/>
    <p:sldId id="796" r:id="rId13"/>
    <p:sldId id="797" r:id="rId14"/>
    <p:sldId id="798" r:id="rId15"/>
    <p:sldId id="799" r:id="rId16"/>
    <p:sldId id="800" r:id="rId17"/>
    <p:sldId id="803" r:id="rId18"/>
    <p:sldId id="804" r:id="rId19"/>
    <p:sldId id="801" r:id="rId20"/>
    <p:sldId id="802" r:id="rId21"/>
    <p:sldId id="596" r:id="rId22"/>
  </p:sldIdLst>
  <p:sldSz cx="9144000" cy="6858000" type="screen4x3"/>
  <p:notesSz cx="7010400" cy="92964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4A6C"/>
    <a:srgbClr val="EA65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44" autoAdjust="0"/>
    <p:restoredTop sz="93912" autoAdjust="0"/>
  </p:normalViewPr>
  <p:slideViewPr>
    <p:cSldViewPr>
      <p:cViewPr varScale="1">
        <p:scale>
          <a:sx n="68" d="100"/>
          <a:sy n="68" d="100"/>
        </p:scale>
        <p:origin x="822"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32"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73FE8F-7B7F-4E28-8999-1043B67CE03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050501F-78D0-47FD-B929-C67D04743E98}"/>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373D672-3D61-4A6C-B2C4-89F30328C036}" type="datetimeFigureOut">
              <a:rPr lang="en-US" smtClean="0"/>
              <a:t>9/26/2024</a:t>
            </a:fld>
            <a:endParaRPr lang="en-US" dirty="0"/>
          </a:p>
        </p:txBody>
      </p:sp>
      <p:sp>
        <p:nvSpPr>
          <p:cNvPr id="4" name="Footer Placeholder 3">
            <a:extLst>
              <a:ext uri="{FF2B5EF4-FFF2-40B4-BE49-F238E27FC236}">
                <a16:creationId xmlns:a16="http://schemas.microsoft.com/office/drawing/2014/main" id="{CAA597BA-9A39-451C-81E3-689F736F9D6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5FB238F-F081-43CC-A21D-12B5EBCDF86D}"/>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4E02C90-816F-4567-8F68-29384EE33FDB}" type="slidenum">
              <a:rPr lang="en-US" smtClean="0"/>
              <a:t>‹#›</a:t>
            </a:fld>
            <a:endParaRPr lang="en-US" dirty="0"/>
          </a:p>
        </p:txBody>
      </p:sp>
    </p:spTree>
    <p:extLst>
      <p:ext uri="{BB962C8B-B14F-4D97-AF65-F5344CB8AC3E}">
        <p14:creationId xmlns:p14="http://schemas.microsoft.com/office/powerpoint/2010/main" val="3557591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768E99F-7375-4A63-8EBF-F2F5037BF4AD}" type="datetimeFigureOut">
              <a:rPr lang="en-US" smtClean="0"/>
              <a:t>9/26/2024</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EC98D6B-8BA3-4755-9167-0CD15EFEB4A3}" type="slidenum">
              <a:rPr lang="en-US" smtClean="0"/>
              <a:t>‹#›</a:t>
            </a:fld>
            <a:endParaRPr lang="en-US" dirty="0"/>
          </a:p>
        </p:txBody>
      </p:sp>
    </p:spTree>
    <p:extLst>
      <p:ext uri="{BB962C8B-B14F-4D97-AF65-F5344CB8AC3E}">
        <p14:creationId xmlns:p14="http://schemas.microsoft.com/office/powerpoint/2010/main" val="4115391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w/ familiar faces, new faces.  Then connect w/ audience joke</a:t>
            </a:r>
          </a:p>
          <a:p>
            <a:r>
              <a:rPr lang="en-US" dirty="0"/>
              <a:t>How to spot, tips once spotted on how to investigate and analyze.  </a:t>
            </a:r>
          </a:p>
        </p:txBody>
      </p:sp>
      <p:sp>
        <p:nvSpPr>
          <p:cNvPr id="4" name="Slide Number Placeholder 3"/>
          <p:cNvSpPr>
            <a:spLocks noGrp="1"/>
          </p:cNvSpPr>
          <p:nvPr>
            <p:ph type="sldNum" sz="quarter" idx="5"/>
          </p:nvPr>
        </p:nvSpPr>
        <p:spPr/>
        <p:txBody>
          <a:bodyPr/>
          <a:lstStyle/>
          <a:p>
            <a:fld id="{CEC98D6B-8BA3-4755-9167-0CD15EFEB4A3}" type="slidenum">
              <a:rPr lang="en-US" smtClean="0"/>
              <a:t>1</a:t>
            </a:fld>
            <a:endParaRPr lang="en-US" dirty="0"/>
          </a:p>
        </p:txBody>
      </p:sp>
    </p:spTree>
    <p:extLst>
      <p:ext uri="{BB962C8B-B14F-4D97-AF65-F5344CB8AC3E}">
        <p14:creationId xmlns:p14="http://schemas.microsoft.com/office/powerpoint/2010/main" val="1378743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Atty should follow rule lang- that easiest and best for all concerned.</a:t>
            </a:r>
          </a:p>
          <a:p>
            <a:r>
              <a:rPr lang="en-US" dirty="0"/>
              <a:t>Refund is NOT just hourly fee, </a:t>
            </a:r>
            <a:r>
              <a:rPr lang="en-US" dirty="0" err="1"/>
              <a:t>tho</a:t>
            </a:r>
            <a:r>
              <a:rPr lang="en-US" dirty="0"/>
              <a:t> can be a factor</a:t>
            </a:r>
          </a:p>
        </p:txBody>
      </p:sp>
      <p:sp>
        <p:nvSpPr>
          <p:cNvPr id="4" name="Slide Number Placeholder 3"/>
          <p:cNvSpPr>
            <a:spLocks noGrp="1"/>
          </p:cNvSpPr>
          <p:nvPr>
            <p:ph type="sldNum" sz="quarter" idx="5"/>
          </p:nvPr>
        </p:nvSpPr>
        <p:spPr/>
        <p:txBody>
          <a:bodyPr/>
          <a:lstStyle/>
          <a:p>
            <a:fld id="{CEC98D6B-8BA3-4755-9167-0CD15EFEB4A3}" type="slidenum">
              <a:rPr lang="en-US" smtClean="0"/>
              <a:t>12</a:t>
            </a:fld>
            <a:endParaRPr lang="en-US" dirty="0"/>
          </a:p>
        </p:txBody>
      </p:sp>
    </p:spTree>
    <p:extLst>
      <p:ext uri="{BB962C8B-B14F-4D97-AF65-F5344CB8AC3E}">
        <p14:creationId xmlns:p14="http://schemas.microsoft.com/office/powerpoint/2010/main" val="1516903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broad – All you learn during rep.  Broader than atty client </a:t>
            </a:r>
            <a:r>
              <a:rPr lang="en-US" dirty="0" err="1"/>
              <a:t>priv</a:t>
            </a:r>
            <a:endParaRPr lang="en-US" dirty="0"/>
          </a:p>
          <a:p>
            <a:r>
              <a:rPr lang="en-US" dirty="0"/>
              <a:t>Exceptions in 1.6b - 11 of them.  Talk about 1 b/c we see a lot</a:t>
            </a:r>
          </a:p>
          <a:p>
            <a:r>
              <a:rPr lang="en-US" dirty="0"/>
              <a:t>Exceptions are may.  Presume not.  </a:t>
            </a:r>
          </a:p>
          <a:p>
            <a:endParaRPr lang="en-US" dirty="0"/>
          </a:p>
        </p:txBody>
      </p:sp>
      <p:sp>
        <p:nvSpPr>
          <p:cNvPr id="4" name="Slide Number Placeholder 3"/>
          <p:cNvSpPr>
            <a:spLocks noGrp="1"/>
          </p:cNvSpPr>
          <p:nvPr>
            <p:ph type="sldNum" sz="quarter" idx="5"/>
          </p:nvPr>
        </p:nvSpPr>
        <p:spPr/>
        <p:txBody>
          <a:bodyPr/>
          <a:lstStyle/>
          <a:p>
            <a:fld id="{CEC98D6B-8BA3-4755-9167-0CD15EFEB4A3}" type="slidenum">
              <a:rPr lang="en-US" smtClean="0"/>
              <a:t>13</a:t>
            </a:fld>
            <a:endParaRPr lang="en-US" dirty="0"/>
          </a:p>
        </p:txBody>
      </p:sp>
    </p:spTree>
    <p:extLst>
      <p:ext uri="{BB962C8B-B14F-4D97-AF65-F5344CB8AC3E}">
        <p14:creationId xmlns:p14="http://schemas.microsoft.com/office/powerpoint/2010/main" val="2900972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Reas</a:t>
            </a:r>
            <a:r>
              <a:rPr lang="en-US" dirty="0"/>
              <a:t> atty view of </a:t>
            </a:r>
            <a:r>
              <a:rPr lang="en-US" dirty="0" err="1"/>
              <a:t>embarassing</a:t>
            </a:r>
            <a:endParaRPr lang="en-US" dirty="0"/>
          </a:p>
        </p:txBody>
      </p:sp>
      <p:sp>
        <p:nvSpPr>
          <p:cNvPr id="4" name="Slide Number Placeholder 3"/>
          <p:cNvSpPr>
            <a:spLocks noGrp="1"/>
          </p:cNvSpPr>
          <p:nvPr>
            <p:ph type="sldNum" sz="quarter" idx="5"/>
          </p:nvPr>
        </p:nvSpPr>
        <p:spPr/>
        <p:txBody>
          <a:bodyPr/>
          <a:lstStyle/>
          <a:p>
            <a:fld id="{CEC98D6B-8BA3-4755-9167-0CD15EFEB4A3}" type="slidenum">
              <a:rPr lang="en-US" smtClean="0"/>
              <a:t>14</a:t>
            </a:fld>
            <a:endParaRPr lang="en-US" dirty="0"/>
          </a:p>
        </p:txBody>
      </p:sp>
    </p:spTree>
    <p:extLst>
      <p:ext uri="{BB962C8B-B14F-4D97-AF65-F5344CB8AC3E}">
        <p14:creationId xmlns:p14="http://schemas.microsoft.com/office/powerpoint/2010/main" val="850586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1.5b?  Duty to refund there, and in other cases too.  </a:t>
            </a:r>
          </a:p>
          <a:p>
            <a:r>
              <a:rPr lang="en-US" dirty="0"/>
              <a:t>This also </a:t>
            </a:r>
            <a:r>
              <a:rPr lang="en-US" dirty="0" err="1"/>
              <a:t>voers</a:t>
            </a:r>
            <a:r>
              <a:rPr lang="en-US" dirty="0"/>
              <a:t> timing.</a:t>
            </a:r>
          </a:p>
          <a:p>
            <a:r>
              <a:rPr lang="en-US" dirty="0"/>
              <a:t>Oh look – </a:t>
            </a:r>
            <a:r>
              <a:rPr lang="en-US" dirty="0" err="1"/>
              <a:t>reas</a:t>
            </a:r>
            <a:r>
              <a:rPr lang="en-US" dirty="0"/>
              <a:t> again “reasonably practicable”</a:t>
            </a:r>
          </a:p>
        </p:txBody>
      </p:sp>
      <p:sp>
        <p:nvSpPr>
          <p:cNvPr id="4" name="Slide Number Placeholder 3"/>
          <p:cNvSpPr>
            <a:spLocks noGrp="1"/>
          </p:cNvSpPr>
          <p:nvPr>
            <p:ph type="sldNum" sz="quarter" idx="5"/>
          </p:nvPr>
        </p:nvSpPr>
        <p:spPr/>
        <p:txBody>
          <a:bodyPr/>
          <a:lstStyle/>
          <a:p>
            <a:fld id="{CEC98D6B-8BA3-4755-9167-0CD15EFEB4A3}" type="slidenum">
              <a:rPr lang="en-US" smtClean="0"/>
              <a:t>15</a:t>
            </a:fld>
            <a:endParaRPr lang="en-US" dirty="0"/>
          </a:p>
        </p:txBody>
      </p:sp>
    </p:spTree>
    <p:extLst>
      <p:ext uri="{BB962C8B-B14F-4D97-AF65-F5344CB8AC3E}">
        <p14:creationId xmlns:p14="http://schemas.microsoft.com/office/powerpoint/2010/main" val="854969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C98D6B-8BA3-4755-9167-0CD15EFEB4A3}" type="slidenum">
              <a:rPr lang="en-US" smtClean="0"/>
              <a:t>16</a:t>
            </a:fld>
            <a:endParaRPr lang="en-US" dirty="0"/>
          </a:p>
        </p:txBody>
      </p:sp>
    </p:spTree>
    <p:extLst>
      <p:ext uri="{BB962C8B-B14F-4D97-AF65-F5344CB8AC3E}">
        <p14:creationId xmlns:p14="http://schemas.microsoft.com/office/powerpoint/2010/main" val="1612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Flat fee agree = 1.5b.  No response = 1.15c4, 1.16.  No refund = same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98D6B-8BA3-4755-9167-0CD15EFEB4A3}" type="slidenum">
              <a:rPr kumimoji="0" lang="en-US"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1269685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1.14 – authority to act if client not competent</a:t>
            </a:r>
          </a:p>
        </p:txBody>
      </p:sp>
      <p:sp>
        <p:nvSpPr>
          <p:cNvPr id="4" name="Slide Number Placeholder 3"/>
          <p:cNvSpPr>
            <a:spLocks noGrp="1"/>
          </p:cNvSpPr>
          <p:nvPr>
            <p:ph type="sldNum" sz="quarter" idx="5"/>
          </p:nvPr>
        </p:nvSpPr>
        <p:spPr/>
        <p:txBody>
          <a:bodyPr/>
          <a:lstStyle/>
          <a:p>
            <a:fld id="{CEC98D6B-8BA3-4755-9167-0CD15EFEB4A3}" type="slidenum">
              <a:rPr lang="en-US" smtClean="0"/>
              <a:t>18</a:t>
            </a:fld>
            <a:endParaRPr lang="en-US" dirty="0"/>
          </a:p>
        </p:txBody>
      </p:sp>
    </p:spTree>
    <p:extLst>
      <p:ext uri="{BB962C8B-B14F-4D97-AF65-F5344CB8AC3E}">
        <p14:creationId xmlns:p14="http://schemas.microsoft.com/office/powerpoint/2010/main" val="3551770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C98D6B-8BA3-4755-9167-0CD15EFEB4A3}" type="slidenum">
              <a:rPr lang="en-US" smtClean="0"/>
              <a:t>19</a:t>
            </a:fld>
            <a:endParaRPr lang="en-US" dirty="0"/>
          </a:p>
        </p:txBody>
      </p:sp>
    </p:spTree>
    <p:extLst>
      <p:ext uri="{BB962C8B-B14F-4D97-AF65-F5344CB8AC3E}">
        <p14:creationId xmlns:p14="http://schemas.microsoft.com/office/powerpoint/2010/main" val="2390501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C98D6B-8BA3-4755-9167-0CD15EFEB4A3}" type="slidenum">
              <a:rPr lang="en-US" smtClean="0"/>
              <a:t>20</a:t>
            </a:fld>
            <a:endParaRPr lang="en-US" dirty="0"/>
          </a:p>
        </p:txBody>
      </p:sp>
    </p:spTree>
    <p:extLst>
      <p:ext uri="{BB962C8B-B14F-4D97-AF65-F5344CB8AC3E}">
        <p14:creationId xmlns:p14="http://schemas.microsoft.com/office/powerpoint/2010/main" val="2677164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 8 standard – basis to believe rule violated. Issue spotting is does this implicate a rule, what rules this implicate; not is rule or is rule not violated. </a:t>
            </a:r>
          </a:p>
          <a:p>
            <a:r>
              <a:rPr lang="en-US" dirty="0"/>
              <a:t>SD rate as of Wed = 48%.  Examples:  Lawyer no </a:t>
            </a:r>
            <a:r>
              <a:rPr lang="en-US" dirty="0" err="1"/>
              <a:t>communic</a:t>
            </a:r>
            <a:r>
              <a:rPr lang="en-US" dirty="0"/>
              <a:t> 6 </a:t>
            </a:r>
            <a:r>
              <a:rPr lang="en-US" dirty="0" err="1"/>
              <a:t>mos</a:t>
            </a:r>
            <a:r>
              <a:rPr lang="en-US" dirty="0"/>
              <a:t>; look at </a:t>
            </a:r>
            <a:r>
              <a:rPr lang="en-US" dirty="0" err="1"/>
              <a:t>communic</a:t>
            </a:r>
            <a:r>
              <a:rPr lang="en-US" dirty="0"/>
              <a:t> rule.  Lawyer </a:t>
            </a:r>
            <a:r>
              <a:rPr lang="en-US" dirty="0" err="1"/>
              <a:t>re’d</a:t>
            </a:r>
            <a:r>
              <a:rPr lang="en-US" dirty="0"/>
              <a:t> me in div, now reps spouse; look at conflict rule</a:t>
            </a:r>
          </a:p>
        </p:txBody>
      </p:sp>
      <p:sp>
        <p:nvSpPr>
          <p:cNvPr id="4" name="Slide Number Placeholder 3"/>
          <p:cNvSpPr>
            <a:spLocks noGrp="1"/>
          </p:cNvSpPr>
          <p:nvPr>
            <p:ph type="sldNum" sz="quarter" idx="5"/>
          </p:nvPr>
        </p:nvSpPr>
        <p:spPr/>
        <p:txBody>
          <a:bodyPr/>
          <a:lstStyle/>
          <a:p>
            <a:fld id="{CEC98D6B-8BA3-4755-9167-0CD15EFEB4A3}" type="slidenum">
              <a:rPr lang="en-US" smtClean="0"/>
              <a:t>2</a:t>
            </a:fld>
            <a:endParaRPr lang="en-US" dirty="0"/>
          </a:p>
        </p:txBody>
      </p:sp>
    </p:spTree>
    <p:extLst>
      <p:ext uri="{BB962C8B-B14F-4D97-AF65-F5344CB8AC3E}">
        <p14:creationId xmlns:p14="http://schemas.microsoft.com/office/powerpoint/2010/main" val="2119876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98D6B-8BA3-4755-9167-0CD15EFEB4A3}" type="slidenum">
              <a:rPr kumimoji="0" lang="en-US"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3932541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Flat fee agree = 1.5b.  No response = 1.15c4, 1.16.  No refund = same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98D6B-8BA3-4755-9167-0CD15EFEB4A3}" type="slidenum">
              <a:rPr kumimoji="0" lang="en-US"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2066405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C98D6B-8BA3-4755-9167-0CD15EFEB4A3}" type="slidenum">
              <a:rPr lang="en-US" smtClean="0"/>
              <a:t>5</a:t>
            </a:fld>
            <a:endParaRPr lang="en-US" dirty="0"/>
          </a:p>
        </p:txBody>
      </p:sp>
    </p:spTree>
    <p:extLst>
      <p:ext uri="{BB962C8B-B14F-4D97-AF65-F5344CB8AC3E}">
        <p14:creationId xmlns:p14="http://schemas.microsoft.com/office/powerpoint/2010/main" val="1399534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facts do you need to det “</a:t>
            </a:r>
            <a:r>
              <a:rPr lang="en-US" dirty="0" err="1"/>
              <a:t>reas</a:t>
            </a:r>
            <a:r>
              <a:rPr lang="en-US" dirty="0"/>
              <a:t>”?  Ex: do nothing for 6 </a:t>
            </a:r>
            <a:r>
              <a:rPr lang="en-US" dirty="0" err="1"/>
              <a:t>mos</a:t>
            </a:r>
            <a:r>
              <a:rPr lang="en-US" dirty="0"/>
              <a:t> (PI case)</a:t>
            </a:r>
          </a:p>
          <a:p>
            <a:r>
              <a:rPr lang="en-US" dirty="0"/>
              <a:t>1.3 – did you act?  1.1 - thorough</a:t>
            </a:r>
          </a:p>
        </p:txBody>
      </p:sp>
      <p:sp>
        <p:nvSpPr>
          <p:cNvPr id="4" name="Slide Number Placeholder 3"/>
          <p:cNvSpPr>
            <a:spLocks noGrp="1"/>
          </p:cNvSpPr>
          <p:nvPr>
            <p:ph type="sldNum" sz="quarter" idx="5"/>
          </p:nvPr>
        </p:nvSpPr>
        <p:spPr/>
        <p:txBody>
          <a:bodyPr/>
          <a:lstStyle/>
          <a:p>
            <a:fld id="{CEC98D6B-8BA3-4755-9167-0CD15EFEB4A3}" type="slidenum">
              <a:rPr lang="en-US" smtClean="0"/>
              <a:t>6</a:t>
            </a:fld>
            <a:endParaRPr lang="en-US" dirty="0"/>
          </a:p>
        </p:txBody>
      </p:sp>
    </p:spTree>
    <p:extLst>
      <p:ext uri="{BB962C8B-B14F-4D97-AF65-F5344CB8AC3E}">
        <p14:creationId xmlns:p14="http://schemas.microsoft.com/office/powerpoint/2010/main" val="573978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actually 6 rules!</a:t>
            </a:r>
          </a:p>
        </p:txBody>
      </p:sp>
      <p:sp>
        <p:nvSpPr>
          <p:cNvPr id="4" name="Slide Number Placeholder 3"/>
          <p:cNvSpPr>
            <a:spLocks noGrp="1"/>
          </p:cNvSpPr>
          <p:nvPr>
            <p:ph type="sldNum" sz="quarter" idx="5"/>
          </p:nvPr>
        </p:nvSpPr>
        <p:spPr/>
        <p:txBody>
          <a:bodyPr/>
          <a:lstStyle/>
          <a:p>
            <a:fld id="{CEC98D6B-8BA3-4755-9167-0CD15EFEB4A3}" type="slidenum">
              <a:rPr lang="en-US" smtClean="0"/>
              <a:t>7</a:t>
            </a:fld>
            <a:endParaRPr lang="en-US" dirty="0"/>
          </a:p>
        </p:txBody>
      </p:sp>
    </p:spTree>
    <p:extLst>
      <p:ext uri="{BB962C8B-B14F-4D97-AF65-F5344CB8AC3E}">
        <p14:creationId xmlns:p14="http://schemas.microsoft.com/office/powerpoint/2010/main" val="2138593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facts relevant to this issue?  If “</a:t>
            </a:r>
            <a:r>
              <a:rPr lang="en-US" dirty="0" err="1"/>
              <a:t>reas</a:t>
            </a:r>
            <a:r>
              <a:rPr lang="en-US" dirty="0"/>
              <a:t>”, what facts go to det “</a:t>
            </a:r>
            <a:r>
              <a:rPr lang="en-US" dirty="0" err="1"/>
              <a:t>reas</a:t>
            </a:r>
            <a:endParaRPr lang="en-US" dirty="0"/>
          </a:p>
          <a:p>
            <a:r>
              <a:rPr lang="en-US" dirty="0"/>
              <a:t>Ex.  (1) What are </a:t>
            </a:r>
            <a:r>
              <a:rPr lang="en-US" dirty="0" err="1"/>
              <a:t>reas</a:t>
            </a:r>
            <a:r>
              <a:rPr lang="en-US" dirty="0"/>
              <a:t> client requests, 9 a </a:t>
            </a:r>
            <a:r>
              <a:rPr lang="en-US" dirty="0" err="1"/>
              <a:t>day?Did</a:t>
            </a:r>
            <a:r>
              <a:rPr lang="en-US" dirty="0"/>
              <a:t> atty set expectations?  Keep client </a:t>
            </a:r>
            <a:r>
              <a:rPr lang="en-US" dirty="0" err="1"/>
              <a:t>reas</a:t>
            </a:r>
            <a:r>
              <a:rPr lang="en-US" dirty="0"/>
              <a:t> informed - </a:t>
            </a:r>
            <a:r>
              <a:rPr kumimoji="0" lang="en-US" sz="1200" b="0" i="0" u="none" strike="noStrike" kern="1200" cap="none" spc="0" normalizeH="0" baseline="0" noProof="0" dirty="0">
                <a:ln>
                  <a:noFill/>
                </a:ln>
                <a:solidFill>
                  <a:prstClr val="black"/>
                </a:solidFill>
                <a:effectLst/>
                <a:uLnTx/>
                <a:uFillTx/>
                <a:latin typeface="Calibri"/>
                <a:cs typeface="Arial"/>
              </a:rPr>
              <a:t>What's going on in case?  </a:t>
            </a:r>
            <a:r>
              <a:rPr kumimoji="0" lang="en-US" sz="1200" b="0" i="0" u="none" strike="noStrike" kern="1200" cap="none" spc="0" normalizeH="0" baseline="0" noProof="0" dirty="0" err="1">
                <a:ln>
                  <a:noFill/>
                </a:ln>
                <a:solidFill>
                  <a:prstClr val="black"/>
                </a:solidFill>
                <a:effectLst/>
                <a:uLnTx/>
                <a:uFillTx/>
                <a:latin typeface="Calibri"/>
                <a:cs typeface="Arial"/>
              </a:rPr>
              <a:t>Bodensteiner</a:t>
            </a:r>
            <a:endParaRPr lang="en-US" dirty="0"/>
          </a:p>
        </p:txBody>
      </p:sp>
      <p:sp>
        <p:nvSpPr>
          <p:cNvPr id="4" name="Slide Number Placeholder 3"/>
          <p:cNvSpPr>
            <a:spLocks noGrp="1"/>
          </p:cNvSpPr>
          <p:nvPr>
            <p:ph type="sldNum" sz="quarter" idx="5"/>
          </p:nvPr>
        </p:nvSpPr>
        <p:spPr/>
        <p:txBody>
          <a:bodyPr/>
          <a:lstStyle/>
          <a:p>
            <a:fld id="{CEC98D6B-8BA3-4755-9167-0CD15EFEB4A3}" type="slidenum">
              <a:rPr lang="en-US" smtClean="0"/>
              <a:t>8</a:t>
            </a:fld>
            <a:endParaRPr lang="en-US" dirty="0"/>
          </a:p>
        </p:txBody>
      </p:sp>
    </p:spTree>
    <p:extLst>
      <p:ext uri="{BB962C8B-B14F-4D97-AF65-F5344CB8AC3E}">
        <p14:creationId xmlns:p14="http://schemas.microsoft.com/office/powerpoint/2010/main" val="2903663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facts do you need to det “</a:t>
            </a:r>
            <a:r>
              <a:rPr lang="en-US" dirty="0" err="1"/>
              <a:t>reas</a:t>
            </a:r>
            <a:r>
              <a:rPr lang="en-US" dirty="0"/>
              <a:t>”? </a:t>
            </a:r>
          </a:p>
          <a:p>
            <a:r>
              <a:rPr lang="en-US" dirty="0"/>
              <a:t>Next is some re fees.  Not everything about fees, mostly flat fee issues DECs see.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98D6B-8BA3-4755-9167-0CD15EFEB4A3}" type="slidenum">
              <a:rPr kumimoji="0" lang="en-US"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1344661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accent3"/>
                </a:solidFill>
                <a:latin typeface="Palatino Linotype" panose="02040502050505030304" pitchFamily="18" charset="0"/>
              </a:defRPr>
            </a:lvl1pPr>
          </a:lstStyle>
          <a:p>
            <a:r>
              <a:rPr lang="en-US"/>
              <a:t>Click to edit Master title style</a:t>
            </a:r>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baseline="0">
                <a:solidFill>
                  <a:schemeClr val="accent1"/>
                </a:solidFill>
                <a:latin typeface="Palatino Linotype" panose="0204050205050503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Sample text here</a:t>
            </a:r>
          </a:p>
        </p:txBody>
      </p:sp>
      <p:sp>
        <p:nvSpPr>
          <p:cNvPr id="4" name="Date Placeholder 3"/>
          <p:cNvSpPr>
            <a:spLocks noGrp="1"/>
          </p:cNvSpPr>
          <p:nvPr>
            <p:ph type="dt" sz="half" idx="10"/>
          </p:nvPr>
        </p:nvSpPr>
        <p:spPr/>
        <p:txBody>
          <a:bodyPr/>
          <a:lstStyle/>
          <a:p>
            <a:fld id="{5AC8E7D5-0CFF-40CD-B16D-7B1BF234FCD9}" type="datetimeFigureOut">
              <a:rPr lang="en-US" smtClean="0"/>
              <a:t>9/26/2024</a:t>
            </a:fld>
            <a:endParaRPr lang="en-US" dirty="0"/>
          </a:p>
        </p:txBody>
      </p:sp>
      <p:sp>
        <p:nvSpPr>
          <p:cNvPr id="6" name="Slide Number Placeholder 5"/>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32391206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Palatino Linotype" panose="02040502050505030304" pitchFamily="18"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C8E7D5-0CFF-40CD-B16D-7B1BF234FCD9}"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321118987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Palatino Linotype" panose="02040502050505030304" pitchFamily="18" charset="0"/>
              </a:defRPr>
            </a:lvl1pPr>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C8E7D5-0CFF-40CD-B16D-7B1BF234FCD9}"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133083849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C8E7D5-0CFF-40CD-B16D-7B1BF234FCD9}" type="datetimeFigureOut">
              <a:rPr lang="en-US" smtClean="0">
                <a:solidFill>
                  <a:srgbClr val="030327">
                    <a:tint val="75000"/>
                  </a:srgbClr>
                </a:solidFill>
              </a:rPr>
              <a:t>9/26/2024</a:t>
            </a:fld>
            <a:endParaRPr lang="en-US" dirty="0">
              <a:solidFill>
                <a:srgbClr val="030327">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30327">
                  <a:tint val="75000"/>
                </a:srgbClr>
              </a:solidFill>
            </a:endParaRPr>
          </a:p>
        </p:txBody>
      </p:sp>
      <p:sp>
        <p:nvSpPr>
          <p:cNvPr id="6" name="Slide Number Placeholder 5"/>
          <p:cNvSpPr>
            <a:spLocks noGrp="1"/>
          </p:cNvSpPr>
          <p:nvPr>
            <p:ph type="sldNum" sz="quarter" idx="12"/>
          </p:nvPr>
        </p:nvSpPr>
        <p:spPr/>
        <p:txBody>
          <a:bodyPr/>
          <a:lstStyle/>
          <a:p>
            <a:fld id="{4D48E273-6C07-42B9-938C-5DDBAF3066F5}" type="slidenum">
              <a:rPr lang="en-US" smtClean="0">
                <a:solidFill>
                  <a:srgbClr val="030327">
                    <a:tint val="75000"/>
                  </a:srgbClr>
                </a:solidFill>
              </a:rPr>
              <a:t>‹#›</a:t>
            </a:fld>
            <a:endParaRPr lang="en-US" dirty="0">
              <a:solidFill>
                <a:srgbClr val="030327">
                  <a:tint val="75000"/>
                </a:srgbClr>
              </a:solidFill>
            </a:endParaRPr>
          </a:p>
        </p:txBody>
      </p:sp>
    </p:spTree>
    <p:extLst>
      <p:ext uri="{BB962C8B-B14F-4D97-AF65-F5344CB8AC3E}">
        <p14:creationId xmlns:p14="http://schemas.microsoft.com/office/powerpoint/2010/main" val="244018883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C8E7D5-0CFF-40CD-B16D-7B1BF234FCD9}" type="datetimeFigureOut">
              <a:rPr lang="en-US" smtClean="0">
                <a:solidFill>
                  <a:srgbClr val="030327">
                    <a:tint val="75000"/>
                  </a:srgbClr>
                </a:solidFill>
              </a:rPr>
              <a:t>9/26/2024</a:t>
            </a:fld>
            <a:endParaRPr lang="en-US" dirty="0">
              <a:solidFill>
                <a:srgbClr val="030327">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30327">
                  <a:tint val="75000"/>
                </a:srgbClr>
              </a:solidFill>
            </a:endParaRPr>
          </a:p>
        </p:txBody>
      </p:sp>
      <p:sp>
        <p:nvSpPr>
          <p:cNvPr id="6" name="Slide Number Placeholder 5"/>
          <p:cNvSpPr>
            <a:spLocks noGrp="1"/>
          </p:cNvSpPr>
          <p:nvPr>
            <p:ph type="sldNum" sz="quarter" idx="12"/>
          </p:nvPr>
        </p:nvSpPr>
        <p:spPr/>
        <p:txBody>
          <a:bodyPr/>
          <a:lstStyle/>
          <a:p>
            <a:fld id="{4D48E273-6C07-42B9-938C-5DDBAF3066F5}" type="slidenum">
              <a:rPr lang="en-US" smtClean="0">
                <a:solidFill>
                  <a:srgbClr val="030327">
                    <a:tint val="75000"/>
                  </a:srgbClr>
                </a:solidFill>
              </a:rPr>
              <a:t>‹#›</a:t>
            </a:fld>
            <a:endParaRPr lang="en-US" dirty="0">
              <a:solidFill>
                <a:srgbClr val="030327">
                  <a:tint val="75000"/>
                </a:srgbClr>
              </a:solidFill>
            </a:endParaRPr>
          </a:p>
        </p:txBody>
      </p:sp>
    </p:spTree>
    <p:extLst>
      <p:ext uri="{BB962C8B-B14F-4D97-AF65-F5344CB8AC3E}">
        <p14:creationId xmlns:p14="http://schemas.microsoft.com/office/powerpoint/2010/main" val="388162258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C8E7D5-0CFF-40CD-B16D-7B1BF234FCD9}" type="datetimeFigureOut">
              <a:rPr lang="en-US" smtClean="0">
                <a:solidFill>
                  <a:srgbClr val="030327">
                    <a:tint val="75000"/>
                  </a:srgbClr>
                </a:solidFill>
              </a:rPr>
              <a:t>9/26/2024</a:t>
            </a:fld>
            <a:endParaRPr lang="en-US" dirty="0">
              <a:solidFill>
                <a:srgbClr val="030327">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30327">
                  <a:tint val="75000"/>
                </a:srgbClr>
              </a:solidFill>
            </a:endParaRPr>
          </a:p>
        </p:txBody>
      </p:sp>
      <p:sp>
        <p:nvSpPr>
          <p:cNvPr id="6" name="Slide Number Placeholder 5"/>
          <p:cNvSpPr>
            <a:spLocks noGrp="1"/>
          </p:cNvSpPr>
          <p:nvPr>
            <p:ph type="sldNum" sz="quarter" idx="12"/>
          </p:nvPr>
        </p:nvSpPr>
        <p:spPr/>
        <p:txBody>
          <a:bodyPr/>
          <a:lstStyle/>
          <a:p>
            <a:fld id="{4D48E273-6C07-42B9-938C-5DDBAF3066F5}" type="slidenum">
              <a:rPr lang="en-US" smtClean="0">
                <a:solidFill>
                  <a:srgbClr val="030327">
                    <a:tint val="75000"/>
                  </a:srgbClr>
                </a:solidFill>
              </a:rPr>
              <a:t>‹#›</a:t>
            </a:fld>
            <a:endParaRPr lang="en-US" dirty="0">
              <a:solidFill>
                <a:srgbClr val="030327">
                  <a:tint val="75000"/>
                </a:srgbClr>
              </a:solidFill>
            </a:endParaRPr>
          </a:p>
        </p:txBody>
      </p:sp>
    </p:spTree>
    <p:extLst>
      <p:ext uri="{BB962C8B-B14F-4D97-AF65-F5344CB8AC3E}">
        <p14:creationId xmlns:p14="http://schemas.microsoft.com/office/powerpoint/2010/main" val="376629927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C8E7D5-0CFF-40CD-B16D-7B1BF234FCD9}" type="datetimeFigureOut">
              <a:rPr lang="en-US" smtClean="0">
                <a:solidFill>
                  <a:srgbClr val="030327">
                    <a:tint val="75000"/>
                  </a:srgbClr>
                </a:solidFill>
              </a:rPr>
              <a:t>9/26/2024</a:t>
            </a:fld>
            <a:endParaRPr lang="en-US" dirty="0">
              <a:solidFill>
                <a:srgbClr val="030327">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30327">
                  <a:tint val="75000"/>
                </a:srgbClr>
              </a:solidFill>
            </a:endParaRPr>
          </a:p>
        </p:txBody>
      </p:sp>
      <p:sp>
        <p:nvSpPr>
          <p:cNvPr id="7" name="Slide Number Placeholder 6"/>
          <p:cNvSpPr>
            <a:spLocks noGrp="1"/>
          </p:cNvSpPr>
          <p:nvPr>
            <p:ph type="sldNum" sz="quarter" idx="12"/>
          </p:nvPr>
        </p:nvSpPr>
        <p:spPr/>
        <p:txBody>
          <a:bodyPr/>
          <a:lstStyle/>
          <a:p>
            <a:fld id="{4D48E273-6C07-42B9-938C-5DDBAF3066F5}" type="slidenum">
              <a:rPr lang="en-US" smtClean="0">
                <a:solidFill>
                  <a:srgbClr val="030327">
                    <a:tint val="75000"/>
                  </a:srgbClr>
                </a:solidFill>
              </a:rPr>
              <a:t>‹#›</a:t>
            </a:fld>
            <a:endParaRPr lang="en-US" dirty="0">
              <a:solidFill>
                <a:srgbClr val="030327">
                  <a:tint val="75000"/>
                </a:srgbClr>
              </a:solidFill>
            </a:endParaRPr>
          </a:p>
        </p:txBody>
      </p:sp>
    </p:spTree>
    <p:extLst>
      <p:ext uri="{BB962C8B-B14F-4D97-AF65-F5344CB8AC3E}">
        <p14:creationId xmlns:p14="http://schemas.microsoft.com/office/powerpoint/2010/main" val="411766395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C8E7D5-0CFF-40CD-B16D-7B1BF234FCD9}" type="datetimeFigureOut">
              <a:rPr lang="en-US" smtClean="0">
                <a:solidFill>
                  <a:srgbClr val="030327">
                    <a:tint val="75000"/>
                  </a:srgbClr>
                </a:solidFill>
              </a:rPr>
              <a:t>9/26/2024</a:t>
            </a:fld>
            <a:endParaRPr lang="en-US" dirty="0">
              <a:solidFill>
                <a:srgbClr val="030327">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30327">
                  <a:tint val="75000"/>
                </a:srgbClr>
              </a:solidFill>
            </a:endParaRPr>
          </a:p>
        </p:txBody>
      </p:sp>
      <p:sp>
        <p:nvSpPr>
          <p:cNvPr id="9" name="Slide Number Placeholder 8"/>
          <p:cNvSpPr>
            <a:spLocks noGrp="1"/>
          </p:cNvSpPr>
          <p:nvPr>
            <p:ph type="sldNum" sz="quarter" idx="12"/>
          </p:nvPr>
        </p:nvSpPr>
        <p:spPr/>
        <p:txBody>
          <a:bodyPr/>
          <a:lstStyle/>
          <a:p>
            <a:fld id="{4D48E273-6C07-42B9-938C-5DDBAF3066F5}" type="slidenum">
              <a:rPr lang="en-US" smtClean="0">
                <a:solidFill>
                  <a:srgbClr val="030327">
                    <a:tint val="75000"/>
                  </a:srgbClr>
                </a:solidFill>
              </a:rPr>
              <a:t>‹#›</a:t>
            </a:fld>
            <a:endParaRPr lang="en-US" dirty="0">
              <a:solidFill>
                <a:srgbClr val="030327">
                  <a:tint val="75000"/>
                </a:srgbClr>
              </a:solidFill>
            </a:endParaRPr>
          </a:p>
        </p:txBody>
      </p:sp>
    </p:spTree>
    <p:extLst>
      <p:ext uri="{BB962C8B-B14F-4D97-AF65-F5344CB8AC3E}">
        <p14:creationId xmlns:p14="http://schemas.microsoft.com/office/powerpoint/2010/main" val="205138635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C8E7D5-0CFF-40CD-B16D-7B1BF234FCD9}" type="datetimeFigureOut">
              <a:rPr lang="en-US" smtClean="0">
                <a:solidFill>
                  <a:srgbClr val="030327">
                    <a:tint val="75000"/>
                  </a:srgbClr>
                </a:solidFill>
              </a:rPr>
              <a:t>9/26/2024</a:t>
            </a:fld>
            <a:endParaRPr lang="en-US" dirty="0">
              <a:solidFill>
                <a:srgbClr val="030327">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30327">
                  <a:tint val="75000"/>
                </a:srgbClr>
              </a:solidFill>
            </a:endParaRPr>
          </a:p>
        </p:txBody>
      </p:sp>
      <p:sp>
        <p:nvSpPr>
          <p:cNvPr id="5" name="Slide Number Placeholder 4"/>
          <p:cNvSpPr>
            <a:spLocks noGrp="1"/>
          </p:cNvSpPr>
          <p:nvPr>
            <p:ph type="sldNum" sz="quarter" idx="12"/>
          </p:nvPr>
        </p:nvSpPr>
        <p:spPr/>
        <p:txBody>
          <a:bodyPr/>
          <a:lstStyle/>
          <a:p>
            <a:fld id="{4D48E273-6C07-42B9-938C-5DDBAF3066F5}" type="slidenum">
              <a:rPr lang="en-US" smtClean="0">
                <a:solidFill>
                  <a:srgbClr val="030327">
                    <a:tint val="75000"/>
                  </a:srgbClr>
                </a:solidFill>
              </a:rPr>
              <a:t>‹#›</a:t>
            </a:fld>
            <a:endParaRPr lang="en-US" dirty="0">
              <a:solidFill>
                <a:srgbClr val="030327">
                  <a:tint val="75000"/>
                </a:srgbClr>
              </a:solidFill>
            </a:endParaRPr>
          </a:p>
        </p:txBody>
      </p:sp>
    </p:spTree>
    <p:extLst>
      <p:ext uri="{BB962C8B-B14F-4D97-AF65-F5344CB8AC3E}">
        <p14:creationId xmlns:p14="http://schemas.microsoft.com/office/powerpoint/2010/main" val="310779455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C8E7D5-0CFF-40CD-B16D-7B1BF234FCD9}" type="datetimeFigureOut">
              <a:rPr lang="en-US" smtClean="0">
                <a:solidFill>
                  <a:srgbClr val="030327">
                    <a:tint val="75000"/>
                  </a:srgbClr>
                </a:solidFill>
              </a:rPr>
              <a:t>9/26/2024</a:t>
            </a:fld>
            <a:endParaRPr lang="en-US" dirty="0">
              <a:solidFill>
                <a:srgbClr val="030327">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30327">
                  <a:tint val="75000"/>
                </a:srgbClr>
              </a:solidFill>
            </a:endParaRPr>
          </a:p>
        </p:txBody>
      </p:sp>
      <p:sp>
        <p:nvSpPr>
          <p:cNvPr id="4" name="Slide Number Placeholder 3"/>
          <p:cNvSpPr>
            <a:spLocks noGrp="1"/>
          </p:cNvSpPr>
          <p:nvPr>
            <p:ph type="sldNum" sz="quarter" idx="12"/>
          </p:nvPr>
        </p:nvSpPr>
        <p:spPr/>
        <p:txBody>
          <a:bodyPr/>
          <a:lstStyle/>
          <a:p>
            <a:fld id="{4D48E273-6C07-42B9-938C-5DDBAF3066F5}" type="slidenum">
              <a:rPr lang="en-US" smtClean="0">
                <a:solidFill>
                  <a:srgbClr val="030327">
                    <a:tint val="75000"/>
                  </a:srgbClr>
                </a:solidFill>
              </a:rPr>
              <a:t>‹#›</a:t>
            </a:fld>
            <a:endParaRPr lang="en-US" dirty="0">
              <a:solidFill>
                <a:srgbClr val="030327">
                  <a:tint val="75000"/>
                </a:srgbClr>
              </a:solidFill>
            </a:endParaRPr>
          </a:p>
        </p:txBody>
      </p:sp>
    </p:spTree>
    <p:extLst>
      <p:ext uri="{BB962C8B-B14F-4D97-AF65-F5344CB8AC3E}">
        <p14:creationId xmlns:p14="http://schemas.microsoft.com/office/powerpoint/2010/main" val="20153021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C8E7D5-0CFF-40CD-B16D-7B1BF234FCD9}" type="datetimeFigureOut">
              <a:rPr lang="en-US" smtClean="0">
                <a:solidFill>
                  <a:srgbClr val="030327">
                    <a:tint val="75000"/>
                  </a:srgbClr>
                </a:solidFill>
              </a:rPr>
              <a:t>9/26/2024</a:t>
            </a:fld>
            <a:endParaRPr lang="en-US" dirty="0">
              <a:solidFill>
                <a:srgbClr val="030327">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30327">
                  <a:tint val="75000"/>
                </a:srgbClr>
              </a:solidFill>
            </a:endParaRPr>
          </a:p>
        </p:txBody>
      </p:sp>
      <p:sp>
        <p:nvSpPr>
          <p:cNvPr id="7" name="Slide Number Placeholder 6"/>
          <p:cNvSpPr>
            <a:spLocks noGrp="1"/>
          </p:cNvSpPr>
          <p:nvPr>
            <p:ph type="sldNum" sz="quarter" idx="12"/>
          </p:nvPr>
        </p:nvSpPr>
        <p:spPr/>
        <p:txBody>
          <a:bodyPr/>
          <a:lstStyle/>
          <a:p>
            <a:fld id="{4D48E273-6C07-42B9-938C-5DDBAF3066F5}" type="slidenum">
              <a:rPr lang="en-US" smtClean="0">
                <a:solidFill>
                  <a:srgbClr val="030327">
                    <a:tint val="75000"/>
                  </a:srgbClr>
                </a:solidFill>
              </a:rPr>
              <a:t>‹#›</a:t>
            </a:fld>
            <a:endParaRPr lang="en-US" dirty="0">
              <a:solidFill>
                <a:srgbClr val="030327">
                  <a:tint val="75000"/>
                </a:srgbClr>
              </a:solidFill>
            </a:endParaRPr>
          </a:p>
        </p:txBody>
      </p:sp>
    </p:spTree>
    <p:extLst>
      <p:ext uri="{BB962C8B-B14F-4D97-AF65-F5344CB8AC3E}">
        <p14:creationId xmlns:p14="http://schemas.microsoft.com/office/powerpoint/2010/main" val="316863567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latin typeface="Palatino Linotype" panose="02040502050505030304" pitchFamily="18"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C8E7D5-0CFF-40CD-B16D-7B1BF234FCD9}"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310547895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C8E7D5-0CFF-40CD-B16D-7B1BF234FCD9}" type="datetimeFigureOut">
              <a:rPr lang="en-US" smtClean="0">
                <a:solidFill>
                  <a:srgbClr val="030327">
                    <a:tint val="75000"/>
                  </a:srgbClr>
                </a:solidFill>
              </a:rPr>
              <a:t>9/26/2024</a:t>
            </a:fld>
            <a:endParaRPr lang="en-US" dirty="0">
              <a:solidFill>
                <a:srgbClr val="030327">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30327">
                  <a:tint val="75000"/>
                </a:srgbClr>
              </a:solidFill>
            </a:endParaRPr>
          </a:p>
        </p:txBody>
      </p:sp>
      <p:sp>
        <p:nvSpPr>
          <p:cNvPr id="7" name="Slide Number Placeholder 6"/>
          <p:cNvSpPr>
            <a:spLocks noGrp="1"/>
          </p:cNvSpPr>
          <p:nvPr>
            <p:ph type="sldNum" sz="quarter" idx="12"/>
          </p:nvPr>
        </p:nvSpPr>
        <p:spPr/>
        <p:txBody>
          <a:bodyPr/>
          <a:lstStyle/>
          <a:p>
            <a:fld id="{4D48E273-6C07-42B9-938C-5DDBAF3066F5}" type="slidenum">
              <a:rPr lang="en-US" smtClean="0">
                <a:solidFill>
                  <a:srgbClr val="030327">
                    <a:tint val="75000"/>
                  </a:srgbClr>
                </a:solidFill>
              </a:rPr>
              <a:t>‹#›</a:t>
            </a:fld>
            <a:endParaRPr lang="en-US" dirty="0">
              <a:solidFill>
                <a:srgbClr val="030327">
                  <a:tint val="75000"/>
                </a:srgbClr>
              </a:solidFill>
            </a:endParaRPr>
          </a:p>
        </p:txBody>
      </p:sp>
    </p:spTree>
    <p:extLst>
      <p:ext uri="{BB962C8B-B14F-4D97-AF65-F5344CB8AC3E}">
        <p14:creationId xmlns:p14="http://schemas.microsoft.com/office/powerpoint/2010/main" val="147387532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C8E7D5-0CFF-40CD-B16D-7B1BF234FCD9}" type="datetimeFigureOut">
              <a:rPr lang="en-US" smtClean="0">
                <a:solidFill>
                  <a:srgbClr val="030327">
                    <a:tint val="75000"/>
                  </a:srgbClr>
                </a:solidFill>
              </a:rPr>
              <a:t>9/26/2024</a:t>
            </a:fld>
            <a:endParaRPr lang="en-US" dirty="0">
              <a:solidFill>
                <a:srgbClr val="030327">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30327">
                  <a:tint val="75000"/>
                </a:srgbClr>
              </a:solidFill>
            </a:endParaRPr>
          </a:p>
        </p:txBody>
      </p:sp>
      <p:sp>
        <p:nvSpPr>
          <p:cNvPr id="6" name="Slide Number Placeholder 5"/>
          <p:cNvSpPr>
            <a:spLocks noGrp="1"/>
          </p:cNvSpPr>
          <p:nvPr>
            <p:ph type="sldNum" sz="quarter" idx="12"/>
          </p:nvPr>
        </p:nvSpPr>
        <p:spPr/>
        <p:txBody>
          <a:bodyPr/>
          <a:lstStyle/>
          <a:p>
            <a:fld id="{4D48E273-6C07-42B9-938C-5DDBAF3066F5}" type="slidenum">
              <a:rPr lang="en-US" smtClean="0">
                <a:solidFill>
                  <a:srgbClr val="030327">
                    <a:tint val="75000"/>
                  </a:srgbClr>
                </a:solidFill>
              </a:rPr>
              <a:t>‹#›</a:t>
            </a:fld>
            <a:endParaRPr lang="en-US" dirty="0">
              <a:solidFill>
                <a:srgbClr val="030327">
                  <a:tint val="75000"/>
                </a:srgbClr>
              </a:solidFill>
            </a:endParaRPr>
          </a:p>
        </p:txBody>
      </p:sp>
    </p:spTree>
    <p:extLst>
      <p:ext uri="{BB962C8B-B14F-4D97-AF65-F5344CB8AC3E}">
        <p14:creationId xmlns:p14="http://schemas.microsoft.com/office/powerpoint/2010/main" val="139355117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C8E7D5-0CFF-40CD-B16D-7B1BF234FCD9}" type="datetimeFigureOut">
              <a:rPr lang="en-US" smtClean="0">
                <a:solidFill>
                  <a:srgbClr val="030327">
                    <a:tint val="75000"/>
                  </a:srgbClr>
                </a:solidFill>
              </a:rPr>
              <a:t>9/26/2024</a:t>
            </a:fld>
            <a:endParaRPr lang="en-US" dirty="0">
              <a:solidFill>
                <a:srgbClr val="030327">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30327">
                  <a:tint val="75000"/>
                </a:srgbClr>
              </a:solidFill>
            </a:endParaRPr>
          </a:p>
        </p:txBody>
      </p:sp>
      <p:sp>
        <p:nvSpPr>
          <p:cNvPr id="6" name="Slide Number Placeholder 5"/>
          <p:cNvSpPr>
            <a:spLocks noGrp="1"/>
          </p:cNvSpPr>
          <p:nvPr>
            <p:ph type="sldNum" sz="quarter" idx="12"/>
          </p:nvPr>
        </p:nvSpPr>
        <p:spPr/>
        <p:txBody>
          <a:bodyPr/>
          <a:lstStyle/>
          <a:p>
            <a:fld id="{4D48E273-6C07-42B9-938C-5DDBAF3066F5}" type="slidenum">
              <a:rPr lang="en-US" smtClean="0">
                <a:solidFill>
                  <a:srgbClr val="030327">
                    <a:tint val="75000"/>
                  </a:srgbClr>
                </a:solidFill>
              </a:rPr>
              <a:t>‹#›</a:t>
            </a:fld>
            <a:endParaRPr lang="en-US" dirty="0">
              <a:solidFill>
                <a:srgbClr val="030327">
                  <a:tint val="75000"/>
                </a:srgbClr>
              </a:solidFill>
            </a:endParaRPr>
          </a:p>
        </p:txBody>
      </p:sp>
    </p:spTree>
    <p:extLst>
      <p:ext uri="{BB962C8B-B14F-4D97-AF65-F5344CB8AC3E}">
        <p14:creationId xmlns:p14="http://schemas.microsoft.com/office/powerpoint/2010/main" val="198415916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Palatino Linotype" panose="02040502050505030304" pitchFamily="18"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Palatino Linotype" panose="0204050205050503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C8E7D5-0CFF-40CD-B16D-7B1BF234FCD9}"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427684283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Palatino Linotype" panose="02040502050505030304" pitchFamily="18"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Palatino Linotype" panose="02040502050505030304" pitchFamily="18" charset="0"/>
              </a:defRPr>
            </a:lvl1pPr>
            <a:lvl2pPr>
              <a:defRPr sz="2400">
                <a:latin typeface="Palatino Linotype" panose="02040502050505030304" pitchFamily="18" charset="0"/>
              </a:defRPr>
            </a:lvl2pPr>
            <a:lvl3pPr>
              <a:defRPr sz="2000">
                <a:latin typeface="Palatino Linotype" panose="02040502050505030304" pitchFamily="18" charset="0"/>
              </a:defRPr>
            </a:lvl3pPr>
            <a:lvl4pPr>
              <a:defRPr sz="1800">
                <a:latin typeface="Palatino Linotype" panose="02040502050505030304" pitchFamily="18" charset="0"/>
              </a:defRPr>
            </a:lvl4pPr>
            <a:lvl5pPr>
              <a:defRPr sz="1800">
                <a:latin typeface="Palatino Linotype" panose="02040502050505030304"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Palatino Linotype" panose="02040502050505030304" pitchFamily="18" charset="0"/>
              </a:defRPr>
            </a:lvl1pPr>
            <a:lvl2pPr>
              <a:defRPr sz="2400">
                <a:latin typeface="Palatino Linotype" panose="02040502050505030304" pitchFamily="18" charset="0"/>
              </a:defRPr>
            </a:lvl2pPr>
            <a:lvl3pPr>
              <a:defRPr sz="2000">
                <a:latin typeface="Palatino Linotype" panose="02040502050505030304" pitchFamily="18" charset="0"/>
              </a:defRPr>
            </a:lvl3pPr>
            <a:lvl4pPr>
              <a:defRPr sz="1800">
                <a:latin typeface="Palatino Linotype" panose="02040502050505030304" pitchFamily="18" charset="0"/>
              </a:defRPr>
            </a:lvl4pPr>
            <a:lvl5pPr>
              <a:defRPr sz="1800">
                <a:latin typeface="Palatino Linotype" panose="02040502050505030304"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C8E7D5-0CFF-40CD-B16D-7B1BF234FCD9}" type="datetimeFigureOut">
              <a:rPr lang="en-US" smtClean="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408778357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Palatino Linotype" panose="02040502050505030304" pitchFamily="18"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Palatino Linotype" panose="0204050205050503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Palatino Linotype" panose="02040502050505030304" pitchFamily="18" charset="0"/>
              </a:defRPr>
            </a:lvl1pPr>
            <a:lvl2pPr>
              <a:defRPr sz="2000">
                <a:latin typeface="Palatino Linotype" panose="02040502050505030304" pitchFamily="18" charset="0"/>
              </a:defRPr>
            </a:lvl2pPr>
            <a:lvl3pPr>
              <a:defRPr sz="1800">
                <a:latin typeface="Palatino Linotype" panose="02040502050505030304" pitchFamily="18" charset="0"/>
              </a:defRPr>
            </a:lvl3pPr>
            <a:lvl4pPr>
              <a:defRPr sz="1600">
                <a:latin typeface="Palatino Linotype" panose="02040502050505030304" pitchFamily="18" charset="0"/>
              </a:defRPr>
            </a:lvl4pPr>
            <a:lvl5pPr>
              <a:defRPr sz="1600">
                <a:latin typeface="Palatino Linotype" panose="02040502050505030304" pitchFamily="18"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Palatino Linotype" panose="0204050205050503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Palatino Linotype" panose="02040502050505030304" pitchFamily="18" charset="0"/>
              </a:defRPr>
            </a:lvl1pPr>
            <a:lvl2pPr>
              <a:defRPr sz="2000">
                <a:latin typeface="Palatino Linotype" panose="02040502050505030304" pitchFamily="18" charset="0"/>
              </a:defRPr>
            </a:lvl2pPr>
            <a:lvl3pPr>
              <a:defRPr sz="1800">
                <a:latin typeface="Palatino Linotype" panose="02040502050505030304" pitchFamily="18" charset="0"/>
              </a:defRPr>
            </a:lvl3pPr>
            <a:lvl4pPr>
              <a:defRPr sz="1600">
                <a:latin typeface="Palatino Linotype" panose="02040502050505030304" pitchFamily="18" charset="0"/>
              </a:defRPr>
            </a:lvl4pPr>
            <a:lvl5pPr>
              <a:defRPr sz="1600">
                <a:latin typeface="Palatino Linotype" panose="02040502050505030304" pitchFamily="18"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C8E7D5-0CFF-40CD-B16D-7B1BF234FCD9}" type="datetimeFigureOut">
              <a:rPr lang="en-US" smtClean="0"/>
              <a:t>9/26/2024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190346616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Palatino Linotype" panose="02040502050505030304" pitchFamily="18" charset="0"/>
              </a:defRPr>
            </a:lvl1pPr>
          </a:lstStyle>
          <a:p>
            <a:r>
              <a:rPr lang="en-US"/>
              <a:t>Click to edit Master title style</a:t>
            </a:r>
          </a:p>
        </p:txBody>
      </p:sp>
      <p:sp>
        <p:nvSpPr>
          <p:cNvPr id="3" name="Date Placeholder 2"/>
          <p:cNvSpPr>
            <a:spLocks noGrp="1"/>
          </p:cNvSpPr>
          <p:nvPr>
            <p:ph type="dt" sz="half" idx="10"/>
          </p:nvPr>
        </p:nvSpPr>
        <p:spPr/>
        <p:txBody>
          <a:bodyPr/>
          <a:lstStyle/>
          <a:p>
            <a:fld id="{5AC8E7D5-0CFF-40CD-B16D-7B1BF234FCD9}" type="datetimeFigureOut">
              <a:rPr lang="en-US" smtClean="0"/>
              <a:t>9/26/2024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141381951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C8E7D5-0CFF-40CD-B16D-7B1BF234FCD9}" type="datetimeFigureOut">
              <a:rPr lang="en-US" smtClean="0"/>
              <a:t>9/26/2024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56814396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Palatino Linotype" panose="02040502050505030304" pitchFamily="18"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Palatino Linotype" panose="02040502050505030304" pitchFamily="18" charset="0"/>
              </a:defRPr>
            </a:lvl1pPr>
            <a:lvl2pPr>
              <a:defRPr sz="2800">
                <a:latin typeface="Palatino Linotype" panose="02040502050505030304" pitchFamily="18" charset="0"/>
              </a:defRPr>
            </a:lvl2pPr>
            <a:lvl3pPr>
              <a:defRPr sz="2400">
                <a:latin typeface="Palatino Linotype" panose="02040502050505030304" pitchFamily="18" charset="0"/>
              </a:defRPr>
            </a:lvl3pPr>
            <a:lvl4pPr>
              <a:defRPr sz="2000">
                <a:latin typeface="Palatino Linotype" panose="02040502050505030304" pitchFamily="18" charset="0"/>
              </a:defRPr>
            </a:lvl4pPr>
            <a:lvl5pPr>
              <a:defRPr sz="2000">
                <a:latin typeface="Palatino Linotype" panose="02040502050505030304" pitchFamily="18"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Palatino Linotype" panose="0204050205050503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C8E7D5-0CFF-40CD-B16D-7B1BF234FCD9}" type="datetimeFigureOut">
              <a:rPr lang="en-US" smtClean="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79007110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Palatino Linotype" panose="02040502050505030304" pitchFamily="18"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Palatino Linotype" panose="0204050205050503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Palatino Linotype" panose="0204050205050503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C8E7D5-0CFF-40CD-B16D-7B1BF234FCD9}" type="datetimeFigureOut">
              <a:rPr lang="en-US" smtClean="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282557828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6000"/>
            <a:lum/>
          </a:blip>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8E7D5-0CFF-40CD-B16D-7B1BF234FCD9}" type="datetimeFigureOut">
              <a:rPr lang="en-US" smtClean="0"/>
              <a:t>9/26/2024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8E273-6C07-42B9-938C-5DDBAF3066F5}" type="slidenum">
              <a:rPr lang="en-US" smtClean="0"/>
              <a:t>‹#›</a:t>
            </a:fld>
            <a:endParaRPr lang="en-US" dirty="0"/>
          </a:p>
        </p:txBody>
      </p:sp>
      <p:grpSp>
        <p:nvGrpSpPr>
          <p:cNvPr id="16" name="Group 15"/>
          <p:cNvGrpSpPr/>
          <p:nvPr userDrawn="1"/>
        </p:nvGrpSpPr>
        <p:grpSpPr>
          <a:xfrm>
            <a:off x="-14748" y="6126163"/>
            <a:ext cx="9158748" cy="731837"/>
            <a:chOff x="-14748" y="6126163"/>
            <a:chExt cx="9158748" cy="731837"/>
          </a:xfrm>
        </p:grpSpPr>
        <p:sp>
          <p:nvSpPr>
            <p:cNvPr id="13" name="Rectangle 12"/>
            <p:cNvSpPr/>
            <p:nvPr userDrawn="1"/>
          </p:nvSpPr>
          <p:spPr>
            <a:xfrm>
              <a:off x="-14748" y="6126163"/>
              <a:ext cx="9158748" cy="7318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LP</a:t>
              </a:r>
            </a:p>
          </p:txBody>
        </p:sp>
        <p:cxnSp>
          <p:nvCxnSpPr>
            <p:cNvPr id="7" name="Straight Connector 6"/>
            <p:cNvCxnSpPr/>
            <p:nvPr userDrawn="1"/>
          </p:nvCxnSpPr>
          <p:spPr>
            <a:xfrm>
              <a:off x="-14748" y="6126163"/>
              <a:ext cx="9158748"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userDrawn="1"/>
        </p:nvGrpSpPr>
        <p:grpSpPr>
          <a:xfrm>
            <a:off x="3657600" y="6149184"/>
            <a:ext cx="5638800" cy="791765"/>
            <a:chOff x="1371600" y="6149181"/>
            <a:chExt cx="4572000" cy="816435"/>
          </a:xfrm>
        </p:grpSpPr>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71600" y="6149181"/>
              <a:ext cx="679391" cy="685800"/>
            </a:xfrm>
            <a:prstGeom prst="rect">
              <a:avLst/>
            </a:prstGeom>
          </p:spPr>
        </p:pic>
        <p:sp>
          <p:nvSpPr>
            <p:cNvPr id="10" name="TextBox 9"/>
            <p:cNvSpPr txBox="1"/>
            <p:nvPr userDrawn="1"/>
          </p:nvSpPr>
          <p:spPr>
            <a:xfrm>
              <a:off x="2125980" y="6172200"/>
              <a:ext cx="3817620" cy="793416"/>
            </a:xfrm>
            <a:prstGeom prst="rect">
              <a:avLst/>
            </a:prstGeom>
            <a:noFill/>
          </p:spPr>
          <p:txBody>
            <a:bodyPr wrap="square" rtlCol="0">
              <a:spAutoFit/>
            </a:bodyPr>
            <a:lstStyle/>
            <a:p>
              <a:r>
                <a:rPr lang="en-US" sz="1600" b="1" dirty="0">
                  <a:solidFill>
                    <a:srgbClr val="3B4A6C"/>
                  </a:solidFill>
                  <a:latin typeface="Palatino Linotype" panose="02040502050505030304" pitchFamily="18" charset="0"/>
                </a:rPr>
                <a:t>Office</a:t>
              </a:r>
              <a:r>
                <a:rPr lang="en-US" sz="1600" b="1" baseline="0" dirty="0">
                  <a:solidFill>
                    <a:srgbClr val="3B4A6C"/>
                  </a:solidFill>
                  <a:latin typeface="Palatino Linotype" panose="02040502050505030304" pitchFamily="18" charset="0"/>
                </a:rPr>
                <a:t> of Lawyers Professional Responsibility</a:t>
              </a:r>
              <a:endParaRPr lang="en-US" sz="1200" b="1" dirty="0">
                <a:solidFill>
                  <a:srgbClr val="3B4A6C"/>
                </a:solidFill>
                <a:latin typeface="Palatino Linotype" panose="02040502050505030304" pitchFamily="18" charset="0"/>
              </a:endParaRPr>
            </a:p>
            <a:p>
              <a:r>
                <a:rPr lang="en-US" sz="1200" b="1" i="1" dirty="0">
                  <a:solidFill>
                    <a:srgbClr val="3B4A6C"/>
                  </a:solidFill>
                  <a:latin typeface="Palatino Linotype" panose="02040502050505030304" pitchFamily="18" charset="0"/>
                </a:rPr>
                <a:t>Protecting the Public</a:t>
              </a:r>
              <a:r>
                <a:rPr lang="en-US" sz="1200" b="1" i="1" baseline="0" dirty="0">
                  <a:solidFill>
                    <a:srgbClr val="3B4A6C"/>
                  </a:solidFill>
                  <a:latin typeface="Palatino Linotype" panose="02040502050505030304" pitchFamily="18" charset="0"/>
                </a:rPr>
                <a:t> · Strengthening the Profession</a:t>
              </a:r>
              <a:endParaRPr lang="en-US" sz="1200" b="1" i="1" dirty="0">
                <a:solidFill>
                  <a:srgbClr val="3B4A6C"/>
                </a:solidFill>
                <a:latin typeface="Palatino Linotype" panose="02040502050505030304" pitchFamily="18" charset="0"/>
              </a:endParaRPr>
            </a:p>
          </p:txBody>
        </p:sp>
      </p:grpSp>
    </p:spTree>
    <p:extLst>
      <p:ext uri="{BB962C8B-B14F-4D97-AF65-F5344CB8AC3E}">
        <p14:creationId xmlns:p14="http://schemas.microsoft.com/office/powerpoint/2010/main" val="3663477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accent1"/>
          </a:solidFill>
          <a:latin typeface="Palatino Linotype" panose="0204050205050503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1"/>
          </a:solidFill>
          <a:latin typeface="Palatino Linotype" panose="02040502050505030304" pitchFamily="18"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solidFill>
          <a:latin typeface="Palatino Linotype" panose="02040502050505030304"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solidFill>
          <a:latin typeface="Palatino Linotype" panose="020405020505050303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solidFill>
          <a:latin typeface="Palatino Linotype" panose="02040502050505030304"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solidFill>
          <a:latin typeface="Palatino Linotype" panose="020405020505050303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8E7D5-0CFF-40CD-B16D-7B1BF234FCD9}" type="datetimeFigureOut">
              <a:rPr lang="en-US" smtClean="0">
                <a:solidFill>
                  <a:srgbClr val="030327">
                    <a:tint val="75000"/>
                  </a:srgbClr>
                </a:solidFill>
              </a:rPr>
              <a:t>9/26/2024</a:t>
            </a:fld>
            <a:endParaRPr lang="en-US" dirty="0">
              <a:solidFill>
                <a:srgbClr val="030327">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30327">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8E273-6C07-42B9-938C-5DDBAF3066F5}" type="slidenum">
              <a:rPr lang="en-US" smtClean="0">
                <a:solidFill>
                  <a:srgbClr val="030327">
                    <a:tint val="75000"/>
                  </a:srgbClr>
                </a:solidFill>
              </a:rPr>
              <a:t>‹#›</a:t>
            </a:fld>
            <a:endParaRPr lang="en-US" dirty="0">
              <a:solidFill>
                <a:srgbClr val="030327">
                  <a:tint val="75000"/>
                </a:srgbClr>
              </a:solidFill>
            </a:endParaRPr>
          </a:p>
        </p:txBody>
      </p:sp>
      <p:grpSp>
        <p:nvGrpSpPr>
          <p:cNvPr id="16" name="Group 15"/>
          <p:cNvGrpSpPr/>
          <p:nvPr userDrawn="1"/>
        </p:nvGrpSpPr>
        <p:grpSpPr>
          <a:xfrm>
            <a:off x="-14748" y="6126163"/>
            <a:ext cx="9158748" cy="731837"/>
            <a:chOff x="-14748" y="6126163"/>
            <a:chExt cx="9158748" cy="731837"/>
          </a:xfrm>
        </p:grpSpPr>
        <p:sp>
          <p:nvSpPr>
            <p:cNvPr id="13" name="Rectangle 12"/>
            <p:cNvSpPr/>
            <p:nvPr userDrawn="1"/>
          </p:nvSpPr>
          <p:spPr>
            <a:xfrm>
              <a:off x="-14748" y="6126163"/>
              <a:ext cx="9158748" cy="7318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0F0"/>
                </a:solidFill>
              </a:endParaRPr>
            </a:p>
          </p:txBody>
        </p:sp>
        <p:cxnSp>
          <p:nvCxnSpPr>
            <p:cNvPr id="7" name="Straight Connector 6"/>
            <p:cNvCxnSpPr/>
            <p:nvPr userDrawn="1"/>
          </p:nvCxnSpPr>
          <p:spPr>
            <a:xfrm>
              <a:off x="-14748" y="6126163"/>
              <a:ext cx="9158748"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705600" y="6168829"/>
            <a:ext cx="2301631" cy="646503"/>
          </a:xfrm>
          <a:prstGeom prst="rect">
            <a:avLst/>
          </a:prstGeom>
        </p:spPr>
      </p:pic>
    </p:spTree>
    <p:extLst>
      <p:ext uri="{BB962C8B-B14F-4D97-AF65-F5344CB8AC3E}">
        <p14:creationId xmlns:p14="http://schemas.microsoft.com/office/powerpoint/2010/main" val="36037721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defTabSz="914400" rtl="0" eaLnBrk="1" latinLnBrk="0" hangingPunct="1">
        <a:spcBef>
          <a:spcPct val="0"/>
        </a:spcBef>
        <a:buNone/>
        <a:defRPr sz="4400" kern="1200">
          <a:solidFill>
            <a:schemeClr val="accent1"/>
          </a:solidFill>
          <a:latin typeface="Palatino Linotype" panose="0204050205050503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1"/>
          </a:solidFill>
          <a:latin typeface="Palatino Linotype" panose="02040502050505030304" pitchFamily="18"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solidFill>
          <a:latin typeface="Palatino Linotype" panose="02040502050505030304" pitchFamily="18"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solidFill>
          <a:latin typeface="Palatino Linotype" panose="02040502050505030304" pitchFamily="18"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solidFill>
          <a:latin typeface="Palatino Linotype" panose="02040502050505030304" pitchFamily="18"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solidFill>
          <a:latin typeface="Palatino Linotype" panose="02040502050505030304" pitchFamily="18"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1"/>
            <a:ext cx="7772400" cy="1904999"/>
          </a:xfrm>
        </p:spPr>
        <p:txBody>
          <a:bodyPr/>
          <a:lstStyle/>
          <a:p>
            <a:r>
              <a:rPr lang="en-US" dirty="0">
                <a:solidFill>
                  <a:schemeClr val="tx1"/>
                </a:solidFill>
                <a:latin typeface="Palatino Linotype" panose="02040502050505030304" pitchFamily="18" charset="0"/>
              </a:rPr>
              <a:t>Focus on Common </a:t>
            </a:r>
            <a:br>
              <a:rPr lang="en-US">
                <a:solidFill>
                  <a:schemeClr val="tx1"/>
                </a:solidFill>
                <a:latin typeface="Palatino Linotype" panose="02040502050505030304" pitchFamily="18" charset="0"/>
              </a:rPr>
            </a:br>
            <a:r>
              <a:rPr lang="en-US">
                <a:solidFill>
                  <a:schemeClr val="tx1"/>
                </a:solidFill>
                <a:latin typeface="Palatino Linotype" panose="02040502050505030304" pitchFamily="18" charset="0"/>
              </a:rPr>
              <a:t>Rule Violations</a:t>
            </a:r>
            <a:endParaRPr lang="en-US" dirty="0">
              <a:solidFill>
                <a:schemeClr val="tx1"/>
              </a:solidFill>
              <a:latin typeface="Palatino Linotype" panose="02040502050505030304" pitchFamily="18" charset="0"/>
            </a:endParaRPr>
          </a:p>
        </p:txBody>
      </p:sp>
      <p:sp>
        <p:nvSpPr>
          <p:cNvPr id="3" name="Subtitle 2"/>
          <p:cNvSpPr>
            <a:spLocks noGrp="1"/>
          </p:cNvSpPr>
          <p:nvPr>
            <p:ph type="subTitle" idx="1"/>
          </p:nvPr>
        </p:nvSpPr>
        <p:spPr>
          <a:xfrm>
            <a:off x="1066800" y="3581400"/>
            <a:ext cx="7086600" cy="2133600"/>
          </a:xfrm>
        </p:spPr>
        <p:txBody>
          <a:bodyPr>
            <a:normAutofit/>
          </a:bodyPr>
          <a:lstStyle/>
          <a:p>
            <a:r>
              <a:rPr lang="en-US" b="1" dirty="0">
                <a:solidFill>
                  <a:schemeClr val="tx2"/>
                </a:solidFill>
              </a:rPr>
              <a:t>Tim Burke</a:t>
            </a:r>
          </a:p>
          <a:p>
            <a:r>
              <a:rPr lang="en-US" b="1" dirty="0">
                <a:solidFill>
                  <a:schemeClr val="tx2"/>
                </a:solidFill>
              </a:rPr>
              <a:t>Senior Assistant Director, OLPR</a:t>
            </a:r>
          </a:p>
        </p:txBody>
      </p:sp>
    </p:spTree>
    <p:extLst>
      <p:ext uri="{BB962C8B-B14F-4D97-AF65-F5344CB8AC3E}">
        <p14:creationId xmlns:p14="http://schemas.microsoft.com/office/powerpoint/2010/main" val="149917860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033BE-7050-53AA-8AF3-9A8DDE1273AA}"/>
              </a:ext>
            </a:extLst>
          </p:cNvPr>
          <p:cNvSpPr>
            <a:spLocks noGrp="1"/>
          </p:cNvSpPr>
          <p:nvPr>
            <p:ph type="title"/>
          </p:nvPr>
        </p:nvSpPr>
        <p:spPr/>
        <p:txBody>
          <a:bodyPr/>
          <a:lstStyle/>
          <a:p>
            <a:r>
              <a:rPr lang="en-US" dirty="0">
                <a:solidFill>
                  <a:schemeClr val="tx1"/>
                </a:solidFill>
              </a:rPr>
              <a:t>Rule 1.5, MRPC</a:t>
            </a:r>
          </a:p>
        </p:txBody>
      </p:sp>
      <p:sp>
        <p:nvSpPr>
          <p:cNvPr id="3" name="Content Placeholder 2">
            <a:extLst>
              <a:ext uri="{FF2B5EF4-FFF2-40B4-BE49-F238E27FC236}">
                <a16:creationId xmlns:a16="http://schemas.microsoft.com/office/drawing/2014/main" id="{6BD82EF2-9E81-F836-70D2-C18CC7405CD7}"/>
              </a:ext>
            </a:extLst>
          </p:cNvPr>
          <p:cNvSpPr>
            <a:spLocks noGrp="1"/>
          </p:cNvSpPr>
          <p:nvPr>
            <p:ph idx="1"/>
          </p:nvPr>
        </p:nvSpPr>
        <p:spPr>
          <a:xfrm>
            <a:off x="457200" y="1524000"/>
            <a:ext cx="8229600" cy="4602163"/>
          </a:xfrm>
        </p:spPr>
        <p:txBody>
          <a:bodyPr/>
          <a:lstStyle/>
          <a:p>
            <a:r>
              <a:rPr lang="en-US" dirty="0"/>
              <a:t>Written fee agreements are not always required—</a:t>
            </a:r>
          </a:p>
          <a:p>
            <a:pPr lvl="1"/>
            <a:r>
              <a:rPr lang="en-US" dirty="0"/>
              <a:t>Exceptions, when collecting a flat fee and wish to place in operating account before rep concludes or contingency case.</a:t>
            </a:r>
          </a:p>
          <a:p>
            <a:pPr lvl="1"/>
            <a:r>
              <a:rPr lang="en-US" dirty="0"/>
              <a:t>But lack of clarity around scope of rep can lead to Rule 1.5(b) issues or Rule 1.2(c) issues. </a:t>
            </a:r>
          </a:p>
          <a:p>
            <a:pPr lvl="1"/>
            <a:r>
              <a:rPr lang="en-US" dirty="0"/>
              <a:t>Always ask for copy of fee agreement. </a:t>
            </a:r>
          </a:p>
        </p:txBody>
      </p:sp>
    </p:spTree>
    <p:extLst>
      <p:ext uri="{BB962C8B-B14F-4D97-AF65-F5344CB8AC3E}">
        <p14:creationId xmlns:p14="http://schemas.microsoft.com/office/powerpoint/2010/main" val="137160021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F221B-65D7-616C-1BF4-E51C1E1B6FCD}"/>
              </a:ext>
            </a:extLst>
          </p:cNvPr>
          <p:cNvSpPr>
            <a:spLocks noGrp="1"/>
          </p:cNvSpPr>
          <p:nvPr>
            <p:ph type="title"/>
          </p:nvPr>
        </p:nvSpPr>
        <p:spPr/>
        <p:txBody>
          <a:bodyPr/>
          <a:lstStyle/>
          <a:p>
            <a:r>
              <a:rPr lang="en-US" dirty="0">
                <a:solidFill>
                  <a:schemeClr val="tx1"/>
                </a:solidFill>
              </a:rPr>
              <a:t>Rule 1.5(b), MRPC</a:t>
            </a:r>
          </a:p>
        </p:txBody>
      </p:sp>
      <p:sp>
        <p:nvSpPr>
          <p:cNvPr id="3" name="Content Placeholder 2">
            <a:extLst>
              <a:ext uri="{FF2B5EF4-FFF2-40B4-BE49-F238E27FC236}">
                <a16:creationId xmlns:a16="http://schemas.microsoft.com/office/drawing/2014/main" id="{7199BF71-AB0B-9A25-3599-C9ABAE843924}"/>
              </a:ext>
            </a:extLst>
          </p:cNvPr>
          <p:cNvSpPr>
            <a:spLocks noGrp="1"/>
          </p:cNvSpPr>
          <p:nvPr>
            <p:ph idx="1"/>
          </p:nvPr>
        </p:nvSpPr>
        <p:spPr/>
        <p:txBody>
          <a:bodyPr>
            <a:normAutofit lnSpcReduction="10000"/>
          </a:bodyPr>
          <a:lstStyle/>
          <a:p>
            <a:r>
              <a:rPr lang="en-US" dirty="0"/>
              <a:t>If charging a flat fee and have an agreement that does not conform to Rule 1.5(b)(1), violation of Rule 1.15(c)(5) if fee is placed in operating account before services rendered. </a:t>
            </a:r>
          </a:p>
          <a:p>
            <a:r>
              <a:rPr lang="en-US" dirty="0"/>
              <a:t>Fee agreements cannot describe fee as nonrefundable or earned upon receipt.</a:t>
            </a:r>
          </a:p>
          <a:p>
            <a:r>
              <a:rPr lang="en-US" dirty="0"/>
              <a:t>What about if otherwise describe fee as nonrefundable? </a:t>
            </a:r>
          </a:p>
        </p:txBody>
      </p:sp>
    </p:spTree>
    <p:extLst>
      <p:ext uri="{BB962C8B-B14F-4D97-AF65-F5344CB8AC3E}">
        <p14:creationId xmlns:p14="http://schemas.microsoft.com/office/powerpoint/2010/main" val="157247062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60BDB-1BE1-44E5-AF5B-EB43E2B3B11E}"/>
              </a:ext>
            </a:extLst>
          </p:cNvPr>
          <p:cNvSpPr>
            <a:spLocks noGrp="1"/>
          </p:cNvSpPr>
          <p:nvPr>
            <p:ph type="title"/>
          </p:nvPr>
        </p:nvSpPr>
        <p:spPr/>
        <p:txBody>
          <a:bodyPr/>
          <a:lstStyle/>
          <a:p>
            <a:r>
              <a:rPr lang="en-US" dirty="0">
                <a:solidFill>
                  <a:schemeClr val="tx1"/>
                </a:solidFill>
              </a:rPr>
              <a:t>Rule 1.5(b)(3), MRPC</a:t>
            </a:r>
          </a:p>
        </p:txBody>
      </p:sp>
      <p:sp>
        <p:nvSpPr>
          <p:cNvPr id="3" name="Content Placeholder 2">
            <a:extLst>
              <a:ext uri="{FF2B5EF4-FFF2-40B4-BE49-F238E27FC236}">
                <a16:creationId xmlns:a16="http://schemas.microsoft.com/office/drawing/2014/main" id="{57E71941-9131-9B6B-311B-37DD5EB1562E}"/>
              </a:ext>
            </a:extLst>
          </p:cNvPr>
          <p:cNvSpPr>
            <a:spLocks noGrp="1"/>
          </p:cNvSpPr>
          <p:nvPr>
            <p:ph idx="1"/>
          </p:nvPr>
        </p:nvSpPr>
        <p:spPr>
          <a:xfrm>
            <a:off x="457200" y="1371600"/>
            <a:ext cx="8229600" cy="4754563"/>
          </a:xfrm>
        </p:spPr>
        <p:txBody>
          <a:bodyPr>
            <a:normAutofit fontScale="85000" lnSpcReduction="20000"/>
          </a:bodyPr>
          <a:lstStyle/>
          <a:p>
            <a:r>
              <a:rPr lang="en-US" dirty="0"/>
              <a:t>Flat fee but rep not completed? Some refund is owed because did not complete the scope of the rep no matter how much work put into.  Failure to make a refund in this situation is a violation of Rule 1.5(b)(3), MRPC.</a:t>
            </a:r>
          </a:p>
          <a:p>
            <a:r>
              <a:rPr lang="en-US" dirty="0"/>
              <a:t> “Whenever a client has paid a flat fee or an availability fee pursuant to Rule 1.5(b)(1) or (2) and the lawyer-client relationship is terminated before the fee is fully earned, the lawyer shall refund to the client the unearned portion of the fee. If a client disputes the amount of the fee that has been earned, the lawyer shall take reasonable and prompt action to resolve the dispute.”</a:t>
            </a:r>
          </a:p>
          <a:p>
            <a:pPr marL="0" indent="0">
              <a:buNone/>
            </a:pPr>
            <a:endParaRPr lang="en-US" dirty="0"/>
          </a:p>
        </p:txBody>
      </p:sp>
    </p:spTree>
    <p:extLst>
      <p:ext uri="{BB962C8B-B14F-4D97-AF65-F5344CB8AC3E}">
        <p14:creationId xmlns:p14="http://schemas.microsoft.com/office/powerpoint/2010/main" val="37205573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B4E40-9590-3365-61C9-FFB91397344E}"/>
              </a:ext>
            </a:extLst>
          </p:cNvPr>
          <p:cNvSpPr>
            <a:spLocks noGrp="1"/>
          </p:cNvSpPr>
          <p:nvPr>
            <p:ph type="title"/>
          </p:nvPr>
        </p:nvSpPr>
        <p:spPr/>
        <p:txBody>
          <a:bodyPr/>
          <a:lstStyle/>
          <a:p>
            <a:r>
              <a:rPr lang="en-US" dirty="0">
                <a:solidFill>
                  <a:schemeClr val="tx1"/>
                </a:solidFill>
              </a:rPr>
              <a:t>Rule 1.6(a), MRPC</a:t>
            </a:r>
          </a:p>
        </p:txBody>
      </p:sp>
      <p:sp>
        <p:nvSpPr>
          <p:cNvPr id="3" name="Content Placeholder 2">
            <a:extLst>
              <a:ext uri="{FF2B5EF4-FFF2-40B4-BE49-F238E27FC236}">
                <a16:creationId xmlns:a16="http://schemas.microsoft.com/office/drawing/2014/main" id="{D9C520AA-5FF2-A79C-7164-3F6AC1A6C179}"/>
              </a:ext>
            </a:extLst>
          </p:cNvPr>
          <p:cNvSpPr>
            <a:spLocks noGrp="1"/>
          </p:cNvSpPr>
          <p:nvPr>
            <p:ph idx="1"/>
          </p:nvPr>
        </p:nvSpPr>
        <p:spPr/>
        <p:txBody>
          <a:bodyPr/>
          <a:lstStyle/>
          <a:p>
            <a:r>
              <a:rPr lang="en-US" dirty="0"/>
              <a:t>(a) Except when permitted under paragraph (b), a lawyer shall not knowingly reveal information relating to the representation of a client.</a:t>
            </a:r>
          </a:p>
          <a:p>
            <a:r>
              <a:rPr lang="en-US" dirty="0"/>
              <a:t>(b) A lawyer </a:t>
            </a:r>
            <a:r>
              <a:rPr lang="en-US" i="1" dirty="0"/>
              <a:t>may</a:t>
            </a:r>
            <a:r>
              <a:rPr lang="en-US" dirty="0"/>
              <a:t> reveal information relating to the representation of a client if:</a:t>
            </a:r>
          </a:p>
        </p:txBody>
      </p:sp>
    </p:spTree>
    <p:extLst>
      <p:ext uri="{BB962C8B-B14F-4D97-AF65-F5344CB8AC3E}">
        <p14:creationId xmlns:p14="http://schemas.microsoft.com/office/powerpoint/2010/main" val="8785617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AFADB-BE44-F878-5528-4F178B55A4E7}"/>
              </a:ext>
            </a:extLst>
          </p:cNvPr>
          <p:cNvSpPr>
            <a:spLocks noGrp="1"/>
          </p:cNvSpPr>
          <p:nvPr>
            <p:ph type="title"/>
          </p:nvPr>
        </p:nvSpPr>
        <p:spPr/>
        <p:txBody>
          <a:bodyPr/>
          <a:lstStyle/>
          <a:p>
            <a:r>
              <a:rPr lang="en-US" dirty="0">
                <a:solidFill>
                  <a:schemeClr val="tx1"/>
                </a:solidFill>
              </a:rPr>
              <a:t>Rule 1.6(b), MRPC</a:t>
            </a:r>
          </a:p>
        </p:txBody>
      </p:sp>
      <p:sp>
        <p:nvSpPr>
          <p:cNvPr id="3" name="Content Placeholder 2">
            <a:extLst>
              <a:ext uri="{FF2B5EF4-FFF2-40B4-BE49-F238E27FC236}">
                <a16:creationId xmlns:a16="http://schemas.microsoft.com/office/drawing/2014/main" id="{EBBA67A1-0031-C9E6-AEDA-7C6C100BD8E6}"/>
              </a:ext>
            </a:extLst>
          </p:cNvPr>
          <p:cNvSpPr>
            <a:spLocks noGrp="1"/>
          </p:cNvSpPr>
          <p:nvPr>
            <p:ph idx="1"/>
          </p:nvPr>
        </p:nvSpPr>
        <p:spPr/>
        <p:txBody>
          <a:bodyPr/>
          <a:lstStyle/>
          <a:p>
            <a:pPr marL="0" indent="0">
              <a:buNone/>
            </a:pPr>
            <a:r>
              <a:rPr lang="en-US" dirty="0"/>
              <a:t>(2) the information is not protected by the attorney-client privilege under applicable law, the client has not requested that the information be held inviolate, and the lawyer reasonably believes the disclosure would not be embarrassing or likely detrimental to the client;</a:t>
            </a:r>
          </a:p>
          <a:p>
            <a:pPr lvl="1"/>
            <a:r>
              <a:rPr lang="en-US" dirty="0"/>
              <a:t>No public records exception but…..</a:t>
            </a:r>
          </a:p>
        </p:txBody>
      </p:sp>
    </p:spTree>
    <p:extLst>
      <p:ext uri="{BB962C8B-B14F-4D97-AF65-F5344CB8AC3E}">
        <p14:creationId xmlns:p14="http://schemas.microsoft.com/office/powerpoint/2010/main" val="189961828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E708A-D7FD-B3D5-D026-34D549CCF2C1}"/>
              </a:ext>
            </a:extLst>
          </p:cNvPr>
          <p:cNvSpPr>
            <a:spLocks noGrp="1"/>
          </p:cNvSpPr>
          <p:nvPr>
            <p:ph type="title"/>
          </p:nvPr>
        </p:nvSpPr>
        <p:spPr/>
        <p:txBody>
          <a:bodyPr/>
          <a:lstStyle/>
          <a:p>
            <a:r>
              <a:rPr lang="en-US" dirty="0">
                <a:solidFill>
                  <a:schemeClr val="tx1"/>
                </a:solidFill>
              </a:rPr>
              <a:t>Rule 1.16(d), MRPC</a:t>
            </a:r>
          </a:p>
        </p:txBody>
      </p:sp>
      <p:sp>
        <p:nvSpPr>
          <p:cNvPr id="3" name="Content Placeholder 2">
            <a:extLst>
              <a:ext uri="{FF2B5EF4-FFF2-40B4-BE49-F238E27FC236}">
                <a16:creationId xmlns:a16="http://schemas.microsoft.com/office/drawing/2014/main" id="{61F57976-E527-E7F9-8B28-624DC7B592B9}"/>
              </a:ext>
            </a:extLst>
          </p:cNvPr>
          <p:cNvSpPr>
            <a:spLocks noGrp="1"/>
          </p:cNvSpPr>
          <p:nvPr>
            <p:ph idx="1"/>
          </p:nvPr>
        </p:nvSpPr>
        <p:spPr>
          <a:xfrm>
            <a:off x="457200" y="1371600"/>
            <a:ext cx="8229600" cy="4754563"/>
          </a:xfrm>
        </p:spPr>
        <p:txBody>
          <a:bodyPr>
            <a:normAutofit lnSpcReduction="10000"/>
          </a:bodyPr>
          <a:lstStyle/>
          <a:p>
            <a:r>
              <a:rPr lang="en-US" dirty="0"/>
              <a:t>(d) Upon termination of representation, a lawyer shall take steps to the extent reasonably practicable to protect a client’s interests, such as giving reasonable notice to the client, allowing time for employment of other counsel, surrendering papers and property to which the client is entitled, and refunding any advance payment of fees or expenses that has not been earned or incurred.</a:t>
            </a:r>
          </a:p>
        </p:txBody>
      </p:sp>
    </p:spTree>
    <p:extLst>
      <p:ext uri="{BB962C8B-B14F-4D97-AF65-F5344CB8AC3E}">
        <p14:creationId xmlns:p14="http://schemas.microsoft.com/office/powerpoint/2010/main" val="372611114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81644-060D-4986-6146-16431AB8AB66}"/>
              </a:ext>
            </a:extLst>
          </p:cNvPr>
          <p:cNvSpPr>
            <a:spLocks noGrp="1"/>
          </p:cNvSpPr>
          <p:nvPr>
            <p:ph type="title"/>
          </p:nvPr>
        </p:nvSpPr>
        <p:spPr/>
        <p:txBody>
          <a:bodyPr/>
          <a:lstStyle/>
          <a:p>
            <a:r>
              <a:rPr lang="en-US" dirty="0"/>
              <a:t>A Complaint - Again</a:t>
            </a:r>
          </a:p>
        </p:txBody>
      </p:sp>
      <p:sp>
        <p:nvSpPr>
          <p:cNvPr id="3" name="Content Placeholder 2">
            <a:extLst>
              <a:ext uri="{FF2B5EF4-FFF2-40B4-BE49-F238E27FC236}">
                <a16:creationId xmlns:a16="http://schemas.microsoft.com/office/drawing/2014/main" id="{BEAAE578-4FEC-53CB-3258-FBFE86B5874F}"/>
              </a:ext>
            </a:extLst>
          </p:cNvPr>
          <p:cNvSpPr>
            <a:spLocks noGrp="1"/>
          </p:cNvSpPr>
          <p:nvPr>
            <p:ph idx="1"/>
          </p:nvPr>
        </p:nvSpPr>
        <p:spPr/>
        <p:txBody>
          <a:bodyPr>
            <a:normAutofit lnSpcReduction="10000"/>
          </a:bodyPr>
          <a:lstStyle/>
          <a:p>
            <a:r>
              <a:rPr lang="en-US" dirty="0"/>
              <a:t>Client hired lawyer to represent against state criminal charges.</a:t>
            </a:r>
          </a:p>
          <a:p>
            <a:r>
              <a:rPr lang="en-US" dirty="0"/>
              <a:t>$12,000 flat fee.  Client paid $6,000 of it when hired the lawyer.  </a:t>
            </a:r>
          </a:p>
          <a:p>
            <a:r>
              <a:rPr lang="en-US" dirty="0"/>
              <a:t>Soon after, client indicted on federal charges for same offense.</a:t>
            </a:r>
          </a:p>
          <a:p>
            <a:r>
              <a:rPr lang="en-US" dirty="0"/>
              <a:t>Client discharged lawyer and requested lawyer refund the $6,000.</a:t>
            </a:r>
          </a:p>
          <a:p>
            <a:r>
              <a:rPr lang="en-US" dirty="0"/>
              <a:t>Lawyer went radio silent.  </a:t>
            </a:r>
          </a:p>
        </p:txBody>
      </p:sp>
    </p:spTree>
    <p:extLst>
      <p:ext uri="{BB962C8B-B14F-4D97-AF65-F5344CB8AC3E}">
        <p14:creationId xmlns:p14="http://schemas.microsoft.com/office/powerpoint/2010/main" val="229845262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C0218-3BE3-9354-8256-F6E2CF9ED4B6}"/>
              </a:ext>
            </a:extLst>
          </p:cNvPr>
          <p:cNvSpPr>
            <a:spLocks noGrp="1"/>
          </p:cNvSpPr>
          <p:nvPr>
            <p:ph type="title"/>
          </p:nvPr>
        </p:nvSpPr>
        <p:spPr/>
        <p:txBody>
          <a:bodyPr/>
          <a:lstStyle/>
          <a:p>
            <a:r>
              <a:rPr lang="en-US" dirty="0"/>
              <a:t>Issue Spotting – What Rules?</a:t>
            </a:r>
          </a:p>
        </p:txBody>
      </p:sp>
      <p:sp>
        <p:nvSpPr>
          <p:cNvPr id="3" name="Content Placeholder 2">
            <a:extLst>
              <a:ext uri="{FF2B5EF4-FFF2-40B4-BE49-F238E27FC236}">
                <a16:creationId xmlns:a16="http://schemas.microsoft.com/office/drawing/2014/main" id="{3A6F4FF7-35C3-B352-0007-63BD814C1BEA}"/>
              </a:ext>
            </a:extLst>
          </p:cNvPr>
          <p:cNvSpPr>
            <a:spLocks noGrp="1"/>
          </p:cNvSpPr>
          <p:nvPr>
            <p:ph idx="1"/>
          </p:nvPr>
        </p:nvSpPr>
        <p:spPr/>
        <p:txBody>
          <a:bodyPr/>
          <a:lstStyle/>
          <a:p>
            <a:r>
              <a:rPr lang="en-US" dirty="0"/>
              <a:t>Flat fee agreement</a:t>
            </a:r>
          </a:p>
          <a:p>
            <a:r>
              <a:rPr lang="en-US" dirty="0"/>
              <a:t>No response to request for refund</a:t>
            </a:r>
          </a:p>
          <a:p>
            <a:r>
              <a:rPr lang="en-US" dirty="0"/>
              <a:t>No refund.</a:t>
            </a:r>
          </a:p>
        </p:txBody>
      </p:sp>
    </p:spTree>
    <p:extLst>
      <p:ext uri="{BB962C8B-B14F-4D97-AF65-F5344CB8AC3E}">
        <p14:creationId xmlns:p14="http://schemas.microsoft.com/office/powerpoint/2010/main" val="101026732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DB0C4-2820-73D6-A5B2-1C5ABB068C73}"/>
              </a:ext>
            </a:extLst>
          </p:cNvPr>
          <p:cNvSpPr>
            <a:spLocks noGrp="1"/>
          </p:cNvSpPr>
          <p:nvPr>
            <p:ph type="title"/>
          </p:nvPr>
        </p:nvSpPr>
        <p:spPr/>
        <p:txBody>
          <a:bodyPr/>
          <a:lstStyle/>
          <a:p>
            <a:r>
              <a:rPr lang="en-US" dirty="0"/>
              <a:t>Special cases</a:t>
            </a:r>
          </a:p>
        </p:txBody>
      </p:sp>
      <p:sp>
        <p:nvSpPr>
          <p:cNvPr id="3" name="Content Placeholder 2">
            <a:extLst>
              <a:ext uri="{FF2B5EF4-FFF2-40B4-BE49-F238E27FC236}">
                <a16:creationId xmlns:a16="http://schemas.microsoft.com/office/drawing/2014/main" id="{20E9575E-50FB-170A-57B7-DFB4EA707776}"/>
              </a:ext>
            </a:extLst>
          </p:cNvPr>
          <p:cNvSpPr>
            <a:spLocks noGrp="1"/>
          </p:cNvSpPr>
          <p:nvPr>
            <p:ph idx="1"/>
          </p:nvPr>
        </p:nvSpPr>
        <p:spPr/>
        <p:txBody>
          <a:bodyPr/>
          <a:lstStyle/>
          <a:p>
            <a:r>
              <a:rPr lang="en-US" dirty="0"/>
              <a:t>Rules that we rarely if ever see violated:</a:t>
            </a:r>
          </a:p>
          <a:p>
            <a:pPr marL="457200" lvl="1" indent="0">
              <a:buNone/>
            </a:pPr>
            <a:r>
              <a:rPr lang="en-US" dirty="0"/>
              <a:t>	● Rule 3.7, MRPC—often really Rule 1.7 		issue</a:t>
            </a:r>
          </a:p>
          <a:p>
            <a:pPr marL="457200" lvl="1" indent="0">
              <a:buNone/>
            </a:pPr>
            <a:r>
              <a:rPr kumimoji="0" lang="en-US" sz="3200" b="0" i="0" u="none" strike="noStrike" kern="1200" cap="none" spc="0" normalizeH="0" baseline="0" noProof="0" dirty="0">
                <a:ln>
                  <a:noFill/>
                </a:ln>
                <a:solidFill>
                  <a:srgbClr val="172852"/>
                </a:solidFill>
                <a:effectLst/>
                <a:uLnTx/>
                <a:uFillTx/>
                <a:latin typeface="Palatino Linotype" panose="02040502050505030304" pitchFamily="18" charset="0"/>
                <a:cs typeface="Arial" panose="020B0604020202020204" pitchFamily="34" charset="0"/>
              </a:rPr>
              <a:t>	● </a:t>
            </a:r>
            <a:r>
              <a:rPr lang="en-US" dirty="0"/>
              <a:t>Rule 1.14, MRPC—could be Rule 1.6(a) 	issue</a:t>
            </a:r>
          </a:p>
        </p:txBody>
      </p:sp>
    </p:spTree>
    <p:extLst>
      <p:ext uri="{BB962C8B-B14F-4D97-AF65-F5344CB8AC3E}">
        <p14:creationId xmlns:p14="http://schemas.microsoft.com/office/powerpoint/2010/main" val="85969682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A173B-D71D-D7F8-9C55-8421A594E1F0}"/>
              </a:ext>
            </a:extLst>
          </p:cNvPr>
          <p:cNvSpPr>
            <a:spLocks noGrp="1"/>
          </p:cNvSpPr>
          <p:nvPr>
            <p:ph type="title"/>
          </p:nvPr>
        </p:nvSpPr>
        <p:spPr/>
        <p:txBody>
          <a:bodyPr/>
          <a:lstStyle/>
          <a:p>
            <a:r>
              <a:rPr lang="en-US" dirty="0"/>
              <a:t>Questions on Rules	</a:t>
            </a:r>
          </a:p>
        </p:txBody>
      </p:sp>
      <p:sp>
        <p:nvSpPr>
          <p:cNvPr id="3" name="Content Placeholder 2">
            <a:extLst>
              <a:ext uri="{FF2B5EF4-FFF2-40B4-BE49-F238E27FC236}">
                <a16:creationId xmlns:a16="http://schemas.microsoft.com/office/drawing/2014/main" id="{8123CA0A-6FB6-BF93-4D47-850B001FA57B}"/>
              </a:ext>
            </a:extLst>
          </p:cNvPr>
          <p:cNvSpPr>
            <a:spLocks noGrp="1"/>
          </p:cNvSpPr>
          <p:nvPr>
            <p:ph idx="1"/>
          </p:nvPr>
        </p:nvSpPr>
        <p:spPr/>
        <p:txBody>
          <a:bodyPr/>
          <a:lstStyle/>
          <a:p>
            <a:r>
              <a:rPr lang="en-US" dirty="0"/>
              <a:t>Discuss with Chair</a:t>
            </a:r>
          </a:p>
          <a:p>
            <a:r>
              <a:rPr lang="en-US" dirty="0"/>
              <a:t>Call OLPR liaison </a:t>
            </a:r>
          </a:p>
        </p:txBody>
      </p:sp>
    </p:spTree>
    <p:extLst>
      <p:ext uri="{BB962C8B-B14F-4D97-AF65-F5344CB8AC3E}">
        <p14:creationId xmlns:p14="http://schemas.microsoft.com/office/powerpoint/2010/main" val="339735963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 Spotting</a:t>
            </a:r>
          </a:p>
        </p:txBody>
      </p:sp>
      <p:sp>
        <p:nvSpPr>
          <p:cNvPr id="3" name="Content Placeholder 2"/>
          <p:cNvSpPr>
            <a:spLocks noGrp="1"/>
          </p:cNvSpPr>
          <p:nvPr>
            <p:ph idx="1"/>
          </p:nvPr>
        </p:nvSpPr>
        <p:spPr/>
        <p:txBody>
          <a:bodyPr/>
          <a:lstStyle/>
          <a:p>
            <a:r>
              <a:rPr lang="en-US" dirty="0"/>
              <a:t>What do we do when we receive a complaint?</a:t>
            </a:r>
          </a:p>
          <a:p>
            <a:r>
              <a:rPr lang="en-US" dirty="0"/>
              <a:t>What do you see as potential issues? What rules correlate with that issue?</a:t>
            </a:r>
          </a:p>
          <a:p>
            <a:r>
              <a:rPr lang="en-US" dirty="0"/>
              <a:t>Review the rules (will help you ask questions once you see what people have to say)</a:t>
            </a:r>
          </a:p>
        </p:txBody>
      </p:sp>
    </p:spTree>
    <p:extLst>
      <p:ext uri="{BB962C8B-B14F-4D97-AF65-F5344CB8AC3E}">
        <p14:creationId xmlns:p14="http://schemas.microsoft.com/office/powerpoint/2010/main" val="202966067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63776-662F-42DA-947A-BED1FAD4DE06}"/>
              </a:ext>
            </a:extLst>
          </p:cNvPr>
          <p:cNvSpPr>
            <a:spLocks noGrp="1"/>
          </p:cNvSpPr>
          <p:nvPr>
            <p:ph type="title"/>
          </p:nvPr>
        </p:nvSpPr>
        <p:spPr/>
        <p:txBody>
          <a:bodyPr/>
          <a:lstStyle/>
          <a:p>
            <a:r>
              <a:rPr lang="en-US" dirty="0"/>
              <a:t>Thank you</a:t>
            </a:r>
          </a:p>
        </p:txBody>
      </p:sp>
      <p:pic>
        <p:nvPicPr>
          <p:cNvPr id="4" name="Picture 8">
            <a:extLst>
              <a:ext uri="{FF2B5EF4-FFF2-40B4-BE49-F238E27FC236}">
                <a16:creationId xmlns:a16="http://schemas.microsoft.com/office/drawing/2014/main" id="{9DD456F8-94CE-40C1-8955-E063C6ACC8D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85800" y="1600200"/>
            <a:ext cx="7599876" cy="4087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613344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81644-060D-4986-6146-16431AB8AB66}"/>
              </a:ext>
            </a:extLst>
          </p:cNvPr>
          <p:cNvSpPr>
            <a:spLocks noGrp="1"/>
          </p:cNvSpPr>
          <p:nvPr>
            <p:ph type="title"/>
          </p:nvPr>
        </p:nvSpPr>
        <p:spPr/>
        <p:txBody>
          <a:bodyPr/>
          <a:lstStyle/>
          <a:p>
            <a:r>
              <a:rPr lang="en-US" dirty="0"/>
              <a:t>A Complaint</a:t>
            </a:r>
          </a:p>
        </p:txBody>
      </p:sp>
      <p:sp>
        <p:nvSpPr>
          <p:cNvPr id="3" name="Content Placeholder 2">
            <a:extLst>
              <a:ext uri="{FF2B5EF4-FFF2-40B4-BE49-F238E27FC236}">
                <a16:creationId xmlns:a16="http://schemas.microsoft.com/office/drawing/2014/main" id="{BEAAE578-4FEC-53CB-3258-FBFE86B5874F}"/>
              </a:ext>
            </a:extLst>
          </p:cNvPr>
          <p:cNvSpPr>
            <a:spLocks noGrp="1"/>
          </p:cNvSpPr>
          <p:nvPr>
            <p:ph idx="1"/>
          </p:nvPr>
        </p:nvSpPr>
        <p:spPr/>
        <p:txBody>
          <a:bodyPr>
            <a:normAutofit lnSpcReduction="10000"/>
          </a:bodyPr>
          <a:lstStyle/>
          <a:p>
            <a:r>
              <a:rPr lang="en-US" dirty="0"/>
              <a:t>Client hired lawyer to represent against State criminal charges.</a:t>
            </a:r>
          </a:p>
          <a:p>
            <a:r>
              <a:rPr lang="en-US" dirty="0"/>
              <a:t>$12,000 flat fee.  Client paid $6,000 of it when hired the lawyer.  </a:t>
            </a:r>
          </a:p>
          <a:p>
            <a:r>
              <a:rPr lang="en-US" dirty="0"/>
              <a:t>Soon after, client indicted on Federal charges for same offense.</a:t>
            </a:r>
          </a:p>
          <a:p>
            <a:r>
              <a:rPr lang="en-US" dirty="0"/>
              <a:t>Client discharged lawyer and requested lawyer refund the $6,000.</a:t>
            </a:r>
          </a:p>
          <a:p>
            <a:r>
              <a:rPr lang="en-US" dirty="0"/>
              <a:t>Lawyer went radio silent.  </a:t>
            </a:r>
          </a:p>
        </p:txBody>
      </p:sp>
    </p:spTree>
    <p:extLst>
      <p:ext uri="{BB962C8B-B14F-4D97-AF65-F5344CB8AC3E}">
        <p14:creationId xmlns:p14="http://schemas.microsoft.com/office/powerpoint/2010/main" val="356602623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C0218-3BE3-9354-8256-F6E2CF9ED4B6}"/>
              </a:ext>
            </a:extLst>
          </p:cNvPr>
          <p:cNvSpPr>
            <a:spLocks noGrp="1"/>
          </p:cNvSpPr>
          <p:nvPr>
            <p:ph type="title"/>
          </p:nvPr>
        </p:nvSpPr>
        <p:spPr/>
        <p:txBody>
          <a:bodyPr/>
          <a:lstStyle/>
          <a:p>
            <a:r>
              <a:rPr lang="en-US" dirty="0"/>
              <a:t>Issue Spotting - Again</a:t>
            </a:r>
          </a:p>
        </p:txBody>
      </p:sp>
      <p:sp>
        <p:nvSpPr>
          <p:cNvPr id="3" name="Content Placeholder 2">
            <a:extLst>
              <a:ext uri="{FF2B5EF4-FFF2-40B4-BE49-F238E27FC236}">
                <a16:creationId xmlns:a16="http://schemas.microsoft.com/office/drawing/2014/main" id="{3A6F4FF7-35C3-B352-0007-63BD814C1BEA}"/>
              </a:ext>
            </a:extLst>
          </p:cNvPr>
          <p:cNvSpPr>
            <a:spLocks noGrp="1"/>
          </p:cNvSpPr>
          <p:nvPr>
            <p:ph idx="1"/>
          </p:nvPr>
        </p:nvSpPr>
        <p:spPr/>
        <p:txBody>
          <a:bodyPr/>
          <a:lstStyle/>
          <a:p>
            <a:r>
              <a:rPr lang="en-US" dirty="0"/>
              <a:t>From Complaint:  No response to request for refund</a:t>
            </a:r>
          </a:p>
          <a:p>
            <a:r>
              <a:rPr lang="en-US" dirty="0"/>
              <a:t>From Complaint:  No refund</a:t>
            </a:r>
          </a:p>
          <a:p>
            <a:r>
              <a:rPr lang="en-US" dirty="0"/>
              <a:t>Also:  Flat fee agreement</a:t>
            </a:r>
          </a:p>
          <a:p>
            <a:endParaRPr lang="en-US" dirty="0"/>
          </a:p>
        </p:txBody>
      </p:sp>
    </p:spTree>
    <p:extLst>
      <p:ext uri="{BB962C8B-B14F-4D97-AF65-F5344CB8AC3E}">
        <p14:creationId xmlns:p14="http://schemas.microsoft.com/office/powerpoint/2010/main" val="86074765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33B78-8A16-0843-8E58-CD17F75DD700}"/>
              </a:ext>
            </a:extLst>
          </p:cNvPr>
          <p:cNvSpPr>
            <a:spLocks noGrp="1"/>
          </p:cNvSpPr>
          <p:nvPr>
            <p:ph type="title"/>
          </p:nvPr>
        </p:nvSpPr>
        <p:spPr/>
        <p:txBody>
          <a:bodyPr/>
          <a:lstStyle/>
          <a:p>
            <a:r>
              <a:rPr lang="en-US" dirty="0"/>
              <a:t>Rule 1.3, MRPC</a:t>
            </a:r>
          </a:p>
        </p:txBody>
      </p:sp>
      <p:sp>
        <p:nvSpPr>
          <p:cNvPr id="3" name="Content Placeholder 2">
            <a:extLst>
              <a:ext uri="{FF2B5EF4-FFF2-40B4-BE49-F238E27FC236}">
                <a16:creationId xmlns:a16="http://schemas.microsoft.com/office/drawing/2014/main" id="{52F5F652-72AF-E1F4-9213-E0DCCBFDE3D5}"/>
              </a:ext>
            </a:extLst>
          </p:cNvPr>
          <p:cNvSpPr>
            <a:spLocks noGrp="1"/>
          </p:cNvSpPr>
          <p:nvPr>
            <p:ph idx="1"/>
          </p:nvPr>
        </p:nvSpPr>
        <p:spPr/>
        <p:txBody>
          <a:bodyPr>
            <a:normAutofit lnSpcReduction="10000"/>
          </a:bodyPr>
          <a:lstStyle/>
          <a:p>
            <a:r>
              <a:rPr lang="en-US" dirty="0"/>
              <a:t>RULE 1.3: DILIGENCE</a:t>
            </a:r>
          </a:p>
          <a:p>
            <a:r>
              <a:rPr lang="en-US" dirty="0"/>
              <a:t>A lawyer shall act with reasonable diligence and promptness in representing a client.</a:t>
            </a:r>
          </a:p>
          <a:p>
            <a:r>
              <a:rPr lang="en-US" dirty="0"/>
              <a:t>“Reasonable” defined, Rule 1.0, MRPC,</a:t>
            </a:r>
          </a:p>
          <a:p>
            <a:r>
              <a:rPr lang="en-US" dirty="0"/>
              <a:t>(</a:t>
            </a:r>
            <a:r>
              <a:rPr lang="en-US" dirty="0" err="1"/>
              <a:t>i</a:t>
            </a:r>
            <a:r>
              <a:rPr lang="en-US" dirty="0"/>
              <a:t>) “Reasonable” or “reasonably” when used in relation to conduct by a lawyer denotes the conduct of a reasonably prudent and competent lawyer.</a:t>
            </a:r>
          </a:p>
        </p:txBody>
      </p:sp>
    </p:spTree>
    <p:extLst>
      <p:ext uri="{BB962C8B-B14F-4D97-AF65-F5344CB8AC3E}">
        <p14:creationId xmlns:p14="http://schemas.microsoft.com/office/powerpoint/2010/main" val="389043481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80D65-2036-1340-5B3C-532B7A4071F1}"/>
              </a:ext>
            </a:extLst>
          </p:cNvPr>
          <p:cNvSpPr>
            <a:spLocks noGrp="1"/>
          </p:cNvSpPr>
          <p:nvPr>
            <p:ph type="title"/>
          </p:nvPr>
        </p:nvSpPr>
        <p:spPr/>
        <p:txBody>
          <a:bodyPr/>
          <a:lstStyle/>
          <a:p>
            <a:r>
              <a:rPr lang="en-US" dirty="0">
                <a:solidFill>
                  <a:schemeClr val="tx1"/>
                </a:solidFill>
              </a:rPr>
              <a:t>Delays</a:t>
            </a:r>
          </a:p>
        </p:txBody>
      </p:sp>
      <p:sp>
        <p:nvSpPr>
          <p:cNvPr id="3" name="Content Placeholder 2">
            <a:extLst>
              <a:ext uri="{FF2B5EF4-FFF2-40B4-BE49-F238E27FC236}">
                <a16:creationId xmlns:a16="http://schemas.microsoft.com/office/drawing/2014/main" id="{D6F3C189-C266-0C80-FD92-3B80F92BD8BC}"/>
              </a:ext>
            </a:extLst>
          </p:cNvPr>
          <p:cNvSpPr>
            <a:spLocks noGrp="1"/>
          </p:cNvSpPr>
          <p:nvPr>
            <p:ph idx="1"/>
          </p:nvPr>
        </p:nvSpPr>
        <p:spPr>
          <a:xfrm>
            <a:off x="457200" y="1295400"/>
            <a:ext cx="8229600" cy="4830763"/>
          </a:xfrm>
        </p:spPr>
        <p:txBody>
          <a:bodyPr>
            <a:normAutofit lnSpcReduction="10000"/>
          </a:bodyPr>
          <a:lstStyle/>
          <a:p>
            <a:r>
              <a:rPr lang="en-US" dirty="0"/>
              <a:t>All of the facts and circumstances matter; explain why or why not what happened was outside what is reasonable. </a:t>
            </a:r>
          </a:p>
          <a:p>
            <a:r>
              <a:rPr lang="en-US" dirty="0"/>
              <a:t>Sometimes more appropriately analyzed under Rule 1.1, Competence</a:t>
            </a:r>
          </a:p>
          <a:p>
            <a:pPr marL="457200" lvl="1" indent="0">
              <a:buNone/>
            </a:pPr>
            <a:r>
              <a:rPr lang="en-US" dirty="0"/>
              <a:t>A lawyer shall provide competent representation to a client. Competent representation requires the legal knowledge, skill, thoroughness, and preparation reasonably necessary for the representation.</a:t>
            </a:r>
          </a:p>
        </p:txBody>
      </p:sp>
    </p:spTree>
    <p:extLst>
      <p:ext uri="{BB962C8B-B14F-4D97-AF65-F5344CB8AC3E}">
        <p14:creationId xmlns:p14="http://schemas.microsoft.com/office/powerpoint/2010/main" val="36326459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FCAD7-DC11-8713-DA27-58856D671189}"/>
              </a:ext>
            </a:extLst>
          </p:cNvPr>
          <p:cNvSpPr>
            <a:spLocks noGrp="1"/>
          </p:cNvSpPr>
          <p:nvPr>
            <p:ph type="title"/>
          </p:nvPr>
        </p:nvSpPr>
        <p:spPr/>
        <p:txBody>
          <a:bodyPr/>
          <a:lstStyle/>
          <a:p>
            <a:r>
              <a:rPr lang="en-US" dirty="0">
                <a:solidFill>
                  <a:schemeClr val="tx1"/>
                </a:solidFill>
              </a:rPr>
              <a:t>Rule 1.4, MRPC</a:t>
            </a:r>
          </a:p>
        </p:txBody>
      </p:sp>
      <p:sp>
        <p:nvSpPr>
          <p:cNvPr id="3" name="Content Placeholder 2">
            <a:extLst>
              <a:ext uri="{FF2B5EF4-FFF2-40B4-BE49-F238E27FC236}">
                <a16:creationId xmlns:a16="http://schemas.microsoft.com/office/drawing/2014/main" id="{50C94F23-7E0F-A343-2B32-693018C2532F}"/>
              </a:ext>
            </a:extLst>
          </p:cNvPr>
          <p:cNvSpPr>
            <a:spLocks noGrp="1"/>
          </p:cNvSpPr>
          <p:nvPr>
            <p:ph idx="1"/>
          </p:nvPr>
        </p:nvSpPr>
        <p:spPr/>
        <p:txBody>
          <a:bodyPr>
            <a:normAutofit fontScale="62500" lnSpcReduction="20000"/>
          </a:bodyPr>
          <a:lstStyle/>
          <a:p>
            <a:pPr marL="0" indent="0">
              <a:buNone/>
            </a:pPr>
            <a:r>
              <a:rPr lang="en-US" dirty="0"/>
              <a:t>RULE 1.4: COMMUNICATION</a:t>
            </a:r>
          </a:p>
          <a:p>
            <a:pPr marL="0" indent="0">
              <a:buNone/>
            </a:pPr>
            <a:r>
              <a:rPr lang="en-US" dirty="0"/>
              <a:t>(a) A lawyer shall</a:t>
            </a:r>
          </a:p>
          <a:p>
            <a:pPr marL="0" indent="0">
              <a:buNone/>
            </a:pPr>
            <a:r>
              <a:rPr lang="en-US" dirty="0"/>
              <a:t>(1) promptly inform the client of any decision or circumstance with respect to which the client’s informed consent, as defined in Rule 1.0(f), is required by these rules;</a:t>
            </a:r>
          </a:p>
          <a:p>
            <a:pPr marL="0" indent="0">
              <a:buNone/>
            </a:pPr>
            <a:r>
              <a:rPr lang="en-US" dirty="0"/>
              <a:t>(2) reasonably consult with the client about the means by which the client’s objectives are to be accomplished;</a:t>
            </a:r>
          </a:p>
          <a:p>
            <a:pPr marL="0" indent="0">
              <a:buNone/>
            </a:pPr>
            <a:r>
              <a:rPr lang="en-US" dirty="0"/>
              <a:t>(3) keep the client reasonably informed about the status of the matter;</a:t>
            </a:r>
          </a:p>
          <a:p>
            <a:pPr marL="0" indent="0">
              <a:buNone/>
            </a:pPr>
            <a:r>
              <a:rPr lang="en-US" dirty="0"/>
              <a:t>(4) promptly comply with reasonable requests for information; and</a:t>
            </a:r>
          </a:p>
          <a:p>
            <a:pPr marL="0" indent="0">
              <a:buNone/>
            </a:pPr>
            <a:r>
              <a:rPr lang="en-US" dirty="0"/>
              <a:t>(5) consult with the client about any relevant limitation on the lawyer’s conduct when the lawyer knows that the client expects assistance not permitted by the Rules of Professional Conduct or other law.</a:t>
            </a:r>
          </a:p>
          <a:p>
            <a:pPr marL="0" indent="0">
              <a:buNone/>
            </a:pPr>
            <a:r>
              <a:rPr lang="en-US" dirty="0"/>
              <a:t>(b) A lawyer shall explain a matter to the extent reasonably necessary to permit the client to make informed decisions regarding the representation.</a:t>
            </a:r>
          </a:p>
        </p:txBody>
      </p:sp>
    </p:spTree>
    <p:extLst>
      <p:ext uri="{BB962C8B-B14F-4D97-AF65-F5344CB8AC3E}">
        <p14:creationId xmlns:p14="http://schemas.microsoft.com/office/powerpoint/2010/main" val="259332815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4CA01-2C95-6F53-800E-CC44A9CFD19F}"/>
              </a:ext>
            </a:extLst>
          </p:cNvPr>
          <p:cNvSpPr>
            <a:spLocks noGrp="1"/>
          </p:cNvSpPr>
          <p:nvPr>
            <p:ph type="title"/>
          </p:nvPr>
        </p:nvSpPr>
        <p:spPr/>
        <p:txBody>
          <a:bodyPr/>
          <a:lstStyle/>
          <a:p>
            <a:r>
              <a:rPr lang="en-US" dirty="0">
                <a:solidFill>
                  <a:schemeClr val="tx1"/>
                </a:solidFill>
              </a:rPr>
              <a:t>Communication</a:t>
            </a:r>
          </a:p>
        </p:txBody>
      </p:sp>
      <p:sp>
        <p:nvSpPr>
          <p:cNvPr id="3" name="Content Placeholder 2">
            <a:extLst>
              <a:ext uri="{FF2B5EF4-FFF2-40B4-BE49-F238E27FC236}">
                <a16:creationId xmlns:a16="http://schemas.microsoft.com/office/drawing/2014/main" id="{2300C335-CEBA-A244-2619-7707442DB999}"/>
              </a:ext>
            </a:extLst>
          </p:cNvPr>
          <p:cNvSpPr>
            <a:spLocks noGrp="1"/>
          </p:cNvSpPr>
          <p:nvPr>
            <p:ph idx="1"/>
          </p:nvPr>
        </p:nvSpPr>
        <p:spPr/>
        <p:txBody>
          <a:bodyPr/>
          <a:lstStyle/>
          <a:p>
            <a:r>
              <a:rPr lang="en-US" dirty="0"/>
              <a:t>If communication is in issue, what section and why?</a:t>
            </a:r>
          </a:p>
          <a:p>
            <a:r>
              <a:rPr lang="en-US" dirty="0"/>
              <a:t>Can be more than one section violated but treat as distinct issues when issue spotting and to analyze. </a:t>
            </a:r>
          </a:p>
        </p:txBody>
      </p:sp>
    </p:spTree>
    <p:extLst>
      <p:ext uri="{BB962C8B-B14F-4D97-AF65-F5344CB8AC3E}">
        <p14:creationId xmlns:p14="http://schemas.microsoft.com/office/powerpoint/2010/main" val="173898654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80D65-2036-1340-5B3C-532B7A4071F1}"/>
              </a:ext>
            </a:extLst>
          </p:cNvPr>
          <p:cNvSpPr>
            <a:spLocks noGrp="1"/>
          </p:cNvSpPr>
          <p:nvPr>
            <p:ph type="title"/>
          </p:nvPr>
        </p:nvSpPr>
        <p:spPr/>
        <p:txBody>
          <a:bodyPr/>
          <a:lstStyle/>
          <a:p>
            <a:r>
              <a:rPr lang="en-US" dirty="0">
                <a:solidFill>
                  <a:schemeClr val="tx1"/>
                </a:solidFill>
              </a:rPr>
              <a:t>Communication</a:t>
            </a:r>
          </a:p>
        </p:txBody>
      </p:sp>
      <p:sp>
        <p:nvSpPr>
          <p:cNvPr id="3" name="Content Placeholder 2">
            <a:extLst>
              <a:ext uri="{FF2B5EF4-FFF2-40B4-BE49-F238E27FC236}">
                <a16:creationId xmlns:a16="http://schemas.microsoft.com/office/drawing/2014/main" id="{D6F3C189-C266-0C80-FD92-3B80F92BD8BC}"/>
              </a:ext>
            </a:extLst>
          </p:cNvPr>
          <p:cNvSpPr>
            <a:spLocks noGrp="1"/>
          </p:cNvSpPr>
          <p:nvPr>
            <p:ph idx="1"/>
          </p:nvPr>
        </p:nvSpPr>
        <p:spPr>
          <a:xfrm>
            <a:off x="457200" y="1295400"/>
            <a:ext cx="8229600" cy="4830763"/>
          </a:xfrm>
        </p:spPr>
        <p:txBody>
          <a:bodyPr>
            <a:normAutofit/>
          </a:bodyPr>
          <a:lstStyle/>
          <a:p>
            <a:r>
              <a:rPr lang="en-US" dirty="0"/>
              <a:t>All of the facts and circumstances matter; explain why or why not what happened was outside what is reasonable. </a:t>
            </a:r>
          </a:p>
        </p:txBody>
      </p:sp>
    </p:spTree>
    <p:extLst>
      <p:ext uri="{BB962C8B-B14F-4D97-AF65-F5344CB8AC3E}">
        <p14:creationId xmlns:p14="http://schemas.microsoft.com/office/powerpoint/2010/main" val="141611218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1.27"/>
  <p:tag name="AS_TITLE" val="Aspose.Slides for .NET 4.0"/>
  <p:tag name="AS_VERSION" val="16.1.0.0"/>
</p:tagLst>
</file>

<file path=ppt/theme/theme1.xml><?xml version="1.0" encoding="utf-8"?>
<a:theme xmlns:a="http://schemas.openxmlformats.org/drawingml/2006/main" name="MJB_PPTemplate_2014">
  <a:themeElements>
    <a:clrScheme name="LPRB">
      <a:dk1>
        <a:srgbClr val="030327"/>
      </a:dk1>
      <a:lt1>
        <a:srgbClr val="FEFFFF"/>
      </a:lt1>
      <a:dk2>
        <a:srgbClr val="172852"/>
      </a:dk2>
      <a:lt2>
        <a:srgbClr val="FEFFFF"/>
      </a:lt2>
      <a:accent1>
        <a:srgbClr val="172852"/>
      </a:accent1>
      <a:accent2>
        <a:srgbClr val="172852"/>
      </a:accent2>
      <a:accent3>
        <a:srgbClr val="C8942B"/>
      </a:accent3>
      <a:accent4>
        <a:srgbClr val="172852"/>
      </a:accent4>
      <a:accent5>
        <a:srgbClr val="172852"/>
      </a:accent5>
      <a:accent6>
        <a:srgbClr val="172852"/>
      </a:accent6>
      <a:hlink>
        <a:srgbClr val="C8942B"/>
      </a:hlink>
      <a:folHlink>
        <a:srgbClr val="787878"/>
      </a:folHlink>
    </a:clrScheme>
    <a:fontScheme name="LPRB">
      <a:majorFont>
        <a:latin typeface="Times New Roman"/>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name="MJB PowerPoint" id="{E78FA776-D0AB-4D93-9C0A-8BA545B552B9}" vid="{BA791187-87C5-44B8-B27D-270D6C7C5D52}"/>
    </a:ext>
  </a:extLst>
</a:theme>
</file>

<file path=ppt/theme/theme2.xml><?xml version="1.0" encoding="utf-8"?>
<a:theme xmlns:a="http://schemas.openxmlformats.org/drawingml/2006/main" name="1_MJB_PPTemplate_2014">
  <a:themeElements>
    <a:clrScheme name="LPRB">
      <a:dk1>
        <a:srgbClr val="030327"/>
      </a:dk1>
      <a:lt1>
        <a:srgbClr val="F0F0F0"/>
      </a:lt1>
      <a:dk2>
        <a:srgbClr val="172852"/>
      </a:dk2>
      <a:lt2>
        <a:srgbClr val="FEFFFF"/>
      </a:lt2>
      <a:accent1>
        <a:srgbClr val="07074E"/>
      </a:accent1>
      <a:accent2>
        <a:srgbClr val="36376D"/>
      </a:accent2>
      <a:accent3>
        <a:srgbClr val="C8942B"/>
      </a:accent3>
      <a:accent4>
        <a:srgbClr val="172852"/>
      </a:accent4>
      <a:accent5>
        <a:srgbClr val="9D9DF6"/>
      </a:accent5>
      <a:accent6>
        <a:srgbClr val="787878"/>
      </a:accent6>
      <a:hlink>
        <a:srgbClr val="C8942B"/>
      </a:hlink>
      <a:folHlink>
        <a:srgbClr val="9D9DF6"/>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name="MJB PowerPoint" id="{E78FA776-D0AB-4D93-9C0A-8BA545B552B9}" vid="{BA791187-87C5-44B8-B27D-270D6C7C5D5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46EDFFD50F604FB2466793F679A55B" ma:contentTypeVersion="8" ma:contentTypeDescription="Create a new document." ma:contentTypeScope="" ma:versionID="dc799bfde4d2dd459735492ceeb3ceaa">
  <xsd:schema xmlns:xsd="http://www.w3.org/2001/XMLSchema" xmlns:xs="http://www.w3.org/2001/XMLSchema" xmlns:p="http://schemas.microsoft.com/office/2006/metadata/properties" targetNamespace="http://schemas.microsoft.com/office/2006/metadata/properties" ma:root="true" ma:fieldsID="7dcc10a156eb2aa295318eab019ded2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9BDD5C8-2AE7-4334-A043-F8E3253B0DFD}"/>
</file>

<file path=customXml/itemProps2.xml><?xml version="1.0" encoding="utf-8"?>
<ds:datastoreItem xmlns:ds="http://schemas.openxmlformats.org/officeDocument/2006/customXml" ds:itemID="{292C29A0-0C37-4DF0-BEE1-F6ED4210C288}"/>
</file>

<file path=customXml/itemProps3.xml><?xml version="1.0" encoding="utf-8"?>
<ds:datastoreItem xmlns:ds="http://schemas.openxmlformats.org/officeDocument/2006/customXml" ds:itemID="{44C27B8C-4A4C-43A7-AEDC-B1F0D0A5381C}"/>
</file>

<file path=docProps/app.xml><?xml version="1.0" encoding="utf-8"?>
<Properties xmlns="http://schemas.openxmlformats.org/officeDocument/2006/extended-properties" xmlns:vt="http://schemas.openxmlformats.org/officeDocument/2006/docPropsVTypes">
  <Template>MJB PowerPoint</Template>
  <TotalTime>0</TotalTime>
  <Words>1425</Words>
  <Application>Microsoft Office PowerPoint</Application>
  <PresentationFormat>On-screen Show (4:3)</PresentationFormat>
  <Paragraphs>119</Paragraphs>
  <Slides>20</Slides>
  <Notes>18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Palatino Linotype</vt:lpstr>
      <vt:lpstr>MJB_PPTemplate_2014</vt:lpstr>
      <vt:lpstr>1_MJB_PPTemplate_2014</vt:lpstr>
      <vt:lpstr>Focus on Common  Rule Violations</vt:lpstr>
      <vt:lpstr>Issue Spotting</vt:lpstr>
      <vt:lpstr>A Complaint</vt:lpstr>
      <vt:lpstr>Issue Spotting - Again</vt:lpstr>
      <vt:lpstr>Rule 1.3, MRPC</vt:lpstr>
      <vt:lpstr>Delays</vt:lpstr>
      <vt:lpstr>Rule 1.4, MRPC</vt:lpstr>
      <vt:lpstr>Communication</vt:lpstr>
      <vt:lpstr>Communication</vt:lpstr>
      <vt:lpstr>Rule 1.5, MRPC</vt:lpstr>
      <vt:lpstr>Rule 1.5(b), MRPC</vt:lpstr>
      <vt:lpstr>Rule 1.5(b)(3), MRPC</vt:lpstr>
      <vt:lpstr>Rule 1.6(a), MRPC</vt:lpstr>
      <vt:lpstr>Rule 1.6(b), MRPC</vt:lpstr>
      <vt:lpstr>Rule 1.16(d), MRPC</vt:lpstr>
      <vt:lpstr>A Complaint - Again</vt:lpstr>
      <vt:lpstr>Issue Spotting – What Rules?</vt:lpstr>
      <vt:lpstr>Special cases</vt:lpstr>
      <vt:lpstr>Questions on Rules </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1601-01-01T00:00:00Z</cp:lastPrinted>
  <dcterms:created xsi:type="dcterms:W3CDTF">1601-01-01T00:00:00Z</dcterms:created>
  <dcterms:modified xsi:type="dcterms:W3CDTF">2024-09-26T16:16:47Z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4543c82-bfb1-4059-96af-7a0a0f468681_Enabled">
    <vt:lpwstr>true</vt:lpwstr>
  </property>
  <property fmtid="{D5CDD505-2E9C-101B-9397-08002B2CF9AE}" pid="3" name="MSIP_Label_14543c82-bfb1-4059-96af-7a0a0f468681_SetDate">
    <vt:lpwstr>2024-09-24T17:25:36Z</vt:lpwstr>
  </property>
  <property fmtid="{D5CDD505-2E9C-101B-9397-08002B2CF9AE}" pid="4" name="MSIP_Label_14543c82-bfb1-4059-96af-7a0a0f468681_Method">
    <vt:lpwstr>Standard</vt:lpwstr>
  </property>
  <property fmtid="{D5CDD505-2E9C-101B-9397-08002B2CF9AE}" pid="5" name="MSIP_Label_14543c82-bfb1-4059-96af-7a0a0f468681_Name">
    <vt:lpwstr>High</vt:lpwstr>
  </property>
  <property fmtid="{D5CDD505-2E9C-101B-9397-08002B2CF9AE}" pid="6" name="MSIP_Label_14543c82-bfb1-4059-96af-7a0a0f468681_SiteId">
    <vt:lpwstr>8cf8312b-4c34-4b6f-9dee-c56512a7510f</vt:lpwstr>
  </property>
  <property fmtid="{D5CDD505-2E9C-101B-9397-08002B2CF9AE}" pid="7" name="MSIP_Label_14543c82-bfb1-4059-96af-7a0a0f468681_ActionId">
    <vt:lpwstr>3fe91a91-b4d3-458e-858a-e5f2c4e68189</vt:lpwstr>
  </property>
  <property fmtid="{D5CDD505-2E9C-101B-9397-08002B2CF9AE}" pid="8" name="MSIP_Label_14543c82-bfb1-4059-96af-7a0a0f468681_ContentBits">
    <vt:lpwstr>0</vt:lpwstr>
  </property>
  <property fmtid="{D5CDD505-2E9C-101B-9397-08002B2CF9AE}" pid="9" name="ContentTypeId">
    <vt:lpwstr>0x0101001E46EDFFD50F604FB2466793F679A55B</vt:lpwstr>
  </property>
</Properties>
</file>