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E3FC-DBF2-49F4-844E-0DB1A900175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A0AE-1AA0-42A7-B2A6-7B0ADDD0ACD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E3FC-DBF2-49F4-844E-0DB1A900175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A0AE-1AA0-42A7-B2A6-7B0ADDD0AC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E3FC-DBF2-49F4-844E-0DB1A900175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A0AE-1AA0-42A7-B2A6-7B0ADDD0AC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E3FC-DBF2-49F4-844E-0DB1A900175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A0AE-1AA0-42A7-B2A6-7B0ADDD0AC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E3FC-DBF2-49F4-844E-0DB1A900175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FF1A0AE-1AA0-42A7-B2A6-7B0ADDD0ACD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E3FC-DBF2-49F4-844E-0DB1A900175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A0AE-1AA0-42A7-B2A6-7B0ADDD0AC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E3FC-DBF2-49F4-844E-0DB1A900175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A0AE-1AA0-42A7-B2A6-7B0ADDD0AC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E3FC-DBF2-49F4-844E-0DB1A900175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A0AE-1AA0-42A7-B2A6-7B0ADDD0AC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E3FC-DBF2-49F4-844E-0DB1A900175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A0AE-1AA0-42A7-B2A6-7B0ADDD0AC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E3FC-DBF2-49F4-844E-0DB1A900175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A0AE-1AA0-42A7-B2A6-7B0ADDD0AC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E3FC-DBF2-49F4-844E-0DB1A900175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A0AE-1AA0-42A7-B2A6-7B0ADDD0AC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ADE3FC-DBF2-49F4-844E-0DB1A900175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F1A0AE-1AA0-42A7-B2A6-7B0ADDD0ACD0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Ben.Butler@pubdef.state.mn.us" TargetMode="External"/><Relationship Id="rId2" Type="http://schemas.openxmlformats.org/officeDocument/2006/relationships/hyperlink" Target="mailto:LPRBgeneral@courts.state.mn.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LPRBgeneral@courts.state.mn.u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981200"/>
            <a:ext cx="8229600" cy="533400"/>
          </a:xfrm>
        </p:spPr>
        <p:txBody>
          <a:bodyPr>
            <a:noAutofit/>
          </a:bodyPr>
          <a:lstStyle/>
          <a:p>
            <a:r>
              <a:rPr lang="en-US" sz="3600" cap="none" dirty="0"/>
              <a:t>An Update from The Lawyers Professional Responsibility Board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30" y="3124200"/>
            <a:ext cx="6400800" cy="2383221"/>
          </a:xfrm>
        </p:spPr>
        <p:txBody>
          <a:bodyPr>
            <a:normAutofit fontScale="77500" lnSpcReduction="20000"/>
          </a:bodyPr>
          <a:lstStyle/>
          <a:p>
            <a:r>
              <a:rPr lang="en-US" sz="3500" b="1" dirty="0"/>
              <a:t>Benjamin J. Butler</a:t>
            </a:r>
          </a:p>
          <a:p>
            <a:r>
              <a:rPr lang="en-US" dirty="0"/>
              <a:t>Chair, Lawyers Professional Responsibility Board</a:t>
            </a:r>
          </a:p>
          <a:p>
            <a:endParaRPr lang="en-US" dirty="0"/>
          </a:p>
          <a:p>
            <a:r>
              <a:rPr lang="en-US" dirty="0"/>
              <a:t>Lawyers Professional Responsibility Seminar</a:t>
            </a:r>
          </a:p>
          <a:p>
            <a:endParaRPr lang="en-US" dirty="0"/>
          </a:p>
          <a:p>
            <a:r>
              <a:rPr lang="en-US" dirty="0"/>
              <a:t>September 27, 2024</a:t>
            </a:r>
          </a:p>
        </p:txBody>
      </p:sp>
    </p:spTree>
    <p:extLst>
      <p:ext uri="{BB962C8B-B14F-4D97-AF65-F5344CB8AC3E}">
        <p14:creationId xmlns:p14="http://schemas.microsoft.com/office/powerpoint/2010/main" val="2824775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3E7E7-AC2B-F2B0-0497-E63563224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Board Activity – Suggested Rule Amendments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CA828-09F2-5CED-FE98-BFB35B543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600200"/>
            <a:ext cx="8229600" cy="4709160"/>
          </a:xfrm>
        </p:spPr>
        <p:txBody>
          <a:bodyPr>
            <a:normAutofit/>
          </a:bodyPr>
          <a:lstStyle/>
          <a:p>
            <a:r>
              <a:rPr lang="en-US" dirty="0"/>
              <a:t>Rule 3.8 – A prosecutor shall: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kern="100" dirty="0">
                <a:effectLst/>
                <a:ea typeface="Aptos" panose="020B0004020202020204" pitchFamily="34" charset="0"/>
              </a:rPr>
              <a:t> 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kern="100" dirty="0">
                <a:effectLst/>
                <a:ea typeface="Aptos" panose="020B0004020202020204" pitchFamily="34" charset="0"/>
              </a:rPr>
              <a:t>(d) make timely disclosure to the defense of all evidence or information known to the prosecutor that </a:t>
            </a:r>
            <a:r>
              <a:rPr lang="en-US" b="1" u="sng" kern="100" dirty="0">
                <a:effectLst/>
                <a:ea typeface="Aptos" panose="020B0004020202020204" pitchFamily="34" charset="0"/>
              </a:rPr>
              <a:t>a prosecutor is required to disclose under applicable law and procedural rules which, a prosecutor knows or reasonably should know</a:t>
            </a:r>
            <a:r>
              <a:rPr lang="en-US" u="sng" kern="100" dirty="0">
                <a:effectLst/>
                <a:ea typeface="Aptos" panose="020B0004020202020204" pitchFamily="34" charset="0"/>
              </a:rPr>
              <a:t>, </a:t>
            </a:r>
            <a:r>
              <a:rPr lang="en-US" kern="100" dirty="0">
                <a:effectLst/>
                <a:ea typeface="Aptos" panose="020B0004020202020204" pitchFamily="34" charset="0"/>
              </a:rPr>
              <a:t>tends to negate the guilt of the accused or mitigates the offense * * 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45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4E1D0-FFA6-571F-1124-E2C3798E3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Board Activity – Suggested Rule Amendments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A2406-9B70-E135-3F65-B1836E9D6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kern="100" dirty="0">
                <a:effectLst/>
                <a:ea typeface="Aptos" panose="020B0004020202020204" pitchFamily="34" charset="0"/>
              </a:rPr>
              <a:t>Rule 3.8(g)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kern="100" dirty="0">
                <a:effectLst/>
                <a:ea typeface="Aptos" panose="020B0004020202020204" pitchFamily="34" charset="0"/>
              </a:rPr>
              <a:t> </a:t>
            </a:r>
            <a:endParaRPr lang="en-US" sz="4000" kern="100" dirty="0">
              <a:effectLst/>
              <a:ea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sng" kern="100" dirty="0">
                <a:effectLst/>
                <a:ea typeface="Aptos" panose="020B0004020202020204" pitchFamily="34" charset="0"/>
              </a:rPr>
              <a:t>When a prosecutor knows of new, credible, and material evidence creating a reasonable belief that a convicted defendant did not commit an offense of which the defendant was convicted, the prosecutor shall: </a:t>
            </a:r>
            <a:endParaRPr lang="en-US" sz="4000" kern="100" dirty="0">
              <a:effectLst/>
              <a:ea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none" strike="noStrike" kern="100" dirty="0">
                <a:effectLst/>
                <a:ea typeface="Aptos" panose="020B0004020202020204" pitchFamily="34" charset="0"/>
              </a:rPr>
              <a:t> </a:t>
            </a:r>
            <a:endParaRPr lang="en-US" sz="4000" kern="100" dirty="0">
              <a:effectLst/>
              <a:ea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sng" kern="100" dirty="0">
                <a:effectLst/>
                <a:ea typeface="Aptos" panose="020B0004020202020204" pitchFamily="34" charset="0"/>
              </a:rPr>
              <a:t>(1) promptly disclose that evidence to an appropriate court or authority; and </a:t>
            </a:r>
            <a:endParaRPr lang="en-US" sz="4000" kern="100" dirty="0">
              <a:effectLst/>
              <a:ea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sng" kern="100" dirty="0">
                <a:effectLst/>
                <a:ea typeface="Aptos" panose="020B0004020202020204" pitchFamily="34" charset="0"/>
              </a:rPr>
              <a:t>(2) if the conviction was obtained in the prosecutor’s current jurisdiction, </a:t>
            </a:r>
            <a:endParaRPr lang="en-US" sz="4000" kern="100" dirty="0">
              <a:effectLst/>
              <a:ea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none" strike="noStrike" kern="100" dirty="0">
                <a:effectLst/>
                <a:ea typeface="Aptos" panose="020B0004020202020204" pitchFamily="34" charset="0"/>
              </a:rPr>
              <a:t> </a:t>
            </a:r>
            <a:endParaRPr lang="en-US" sz="4000" kern="100" dirty="0">
              <a:effectLst/>
              <a:ea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4000" u="sng" kern="100" dirty="0">
                <a:effectLst/>
                <a:ea typeface="Aptos" panose="020B0004020202020204" pitchFamily="34" charset="0"/>
              </a:rPr>
              <a:t>promptly disclose that evidence to the defense unless the court authorizes delay, and </a:t>
            </a:r>
            <a:endParaRPr lang="en-US" sz="4000" kern="100" dirty="0">
              <a:effectLst/>
              <a:ea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4000" u="sng" kern="100" dirty="0">
                <a:effectLst/>
                <a:ea typeface="Aptos" panose="020B0004020202020204" pitchFamily="34" charset="0"/>
              </a:rPr>
              <a:t>make reasonable efforts to cause an investigation to determine whether the defendant was convicted of an offense that the defendant did not commit. </a:t>
            </a:r>
            <a:endParaRPr lang="en-US" sz="4000" kern="100" dirty="0">
              <a:effectLst/>
              <a:ea typeface="Aptos" panose="020B00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52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2EF9A-1511-F919-E066-9E2758239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Board Activity – Suggested Rule Amendments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56098-6218-8796-F60F-CF8958A40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kern="100" dirty="0">
                <a:effectLst/>
                <a:ea typeface="Aptos" panose="020B0004020202020204" pitchFamily="34" charset="0"/>
              </a:rPr>
              <a:t>Rule 3.8(h) </a:t>
            </a:r>
            <a:endParaRPr lang="en-US" kern="100" dirty="0">
              <a:effectLst/>
              <a:ea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u="sng" kern="100" dirty="0">
              <a:effectLst/>
              <a:ea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kern="100" dirty="0">
                <a:effectLst/>
                <a:ea typeface="Aptos" panose="020B0004020202020204" pitchFamily="34" charset="0"/>
              </a:rPr>
              <a:t>When a prosecutor knows of clear and convincing evidence establishing that a defendant in the prosecutor’s current jurisdiction was convicted of an offense that the defendant did not commit, the prosecutor shall seek to remedy the conviction.</a:t>
            </a:r>
            <a:endParaRPr lang="en-US" kern="100" dirty="0">
              <a:effectLst/>
              <a:ea typeface="Aptos" panose="020B00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87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B8F97-564E-ED79-A99B-0BA7C3C98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Board Activity – Suggested Rule Amendments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218A8-C97F-D5F0-0633-4BECEEA76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Hennepin County Adult Representation Services requested the Board consider ABA Model Rule on nonprofit/public interest lawyer “gifts” to clients.</a:t>
            </a:r>
          </a:p>
          <a:p>
            <a:pPr marL="137160" indent="0">
              <a:buNone/>
            </a:pPr>
            <a:endParaRPr lang="en-US" dirty="0"/>
          </a:p>
          <a:p>
            <a:r>
              <a:rPr lang="en-US" dirty="0"/>
              <a:t>Concern was current MN rule did not allow public-interest lawyers to arrange for clients’ rides to court, occasional food purchases, etc.</a:t>
            </a:r>
          </a:p>
        </p:txBody>
      </p:sp>
    </p:spTree>
    <p:extLst>
      <p:ext uri="{BB962C8B-B14F-4D97-AF65-F5344CB8AC3E}">
        <p14:creationId xmlns:p14="http://schemas.microsoft.com/office/powerpoint/2010/main" val="2400116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F486B-5C6D-0092-A073-140035A06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Board Activity – Suggested Rule Amendments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27776-3347-6F5E-2B3E-BBDAE4D57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b="1" kern="100" dirty="0">
                <a:effectLst/>
                <a:ea typeface="Aptos" panose="020B0004020202020204" pitchFamily="34" charset="0"/>
              </a:rPr>
              <a:t>Rule 1.8 – Conflict of Interest: Current Clients: Specific Rules</a:t>
            </a:r>
            <a:endParaRPr lang="en-US" sz="1900" kern="100" dirty="0">
              <a:effectLst/>
              <a:ea typeface="Aptos" panose="020B000402020202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b="1" kern="100" dirty="0">
                <a:effectLst/>
                <a:ea typeface="Aptos" panose="020B0004020202020204" pitchFamily="34" charset="0"/>
              </a:rPr>
              <a:t> </a:t>
            </a:r>
            <a:endParaRPr lang="en-US" sz="1900" kern="100" dirty="0">
              <a:effectLst/>
              <a:ea typeface="Aptos" panose="020B000402020202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kern="0" dirty="0">
                <a:effectLst/>
                <a:ea typeface="Times New Roman" panose="02020603050405020304" pitchFamily="18" charset="0"/>
              </a:rPr>
              <a:t>(e) A lawyer shall not provide financial assistance to a client in connection with pending or contemplated litigation, except that: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kern="0" dirty="0">
                <a:ea typeface="Aptos" panose="020B0004020202020204" pitchFamily="34" charset="0"/>
              </a:rPr>
              <a:t>* * * </a:t>
            </a:r>
          </a:p>
          <a:p>
            <a:pPr marL="304800" marR="0" indent="0" algn="just">
              <a:spcBef>
                <a:spcPts val="240"/>
              </a:spcBef>
              <a:spcAft>
                <a:spcPts val="600"/>
              </a:spcAft>
              <a:buNone/>
            </a:pPr>
            <a:r>
              <a:rPr lang="en-US" sz="1900" u="sng" kern="0" dirty="0">
                <a:effectLst/>
                <a:ea typeface="Times New Roman" panose="02020603050405020304" pitchFamily="18" charset="0"/>
              </a:rPr>
              <a:t>(4)  a lawyer representing an indigent client pro bono, a lawyer representing an indigent client pro bono through a nonprofit legal services or public interest organization and a lawyer representing an indigent client pro bono through a law school clinical or pro bono program may provide modest gifts to the client for food, rent, transportation, medicine and other basic living expenses. The lawyer:</a:t>
            </a:r>
            <a:endParaRPr lang="en-US" sz="1900" kern="100" dirty="0">
              <a:effectLst/>
              <a:ea typeface="Aptos" panose="020B0004020202020204" pitchFamily="34" charset="0"/>
            </a:endParaRPr>
          </a:p>
          <a:p>
            <a:pPr marL="609600" marR="0" indent="0" algn="just">
              <a:spcBef>
                <a:spcPts val="240"/>
              </a:spcBef>
              <a:spcAft>
                <a:spcPts val="600"/>
              </a:spcAft>
              <a:buNone/>
            </a:pPr>
            <a:r>
              <a:rPr lang="en-US" sz="1900" u="sng" kern="0" dirty="0">
                <a:effectLst/>
                <a:ea typeface="Times New Roman" panose="02020603050405020304" pitchFamily="18" charset="0"/>
              </a:rPr>
              <a:t>(i)  may not promise, assure or imply the availability of such gifts prior to retention or as an inducement to continue the client-lawyer relationship after retention; and</a:t>
            </a:r>
            <a:endParaRPr lang="en-US" sz="1900" kern="100" dirty="0">
              <a:effectLst/>
              <a:ea typeface="Aptos" panose="020B0004020202020204" pitchFamily="34" charset="0"/>
            </a:endParaRPr>
          </a:p>
          <a:p>
            <a:pPr marL="609600" marR="0" indent="0" algn="just">
              <a:spcBef>
                <a:spcPts val="240"/>
              </a:spcBef>
              <a:spcAft>
                <a:spcPts val="600"/>
              </a:spcAft>
              <a:buNone/>
            </a:pPr>
            <a:r>
              <a:rPr lang="en-US" sz="1900" u="sng" kern="0" dirty="0">
                <a:effectLst/>
                <a:ea typeface="Times New Roman" panose="02020603050405020304" pitchFamily="18" charset="0"/>
              </a:rPr>
              <a:t>(ii)  may not seek or accept reimbursement from the client, a relative of the client or anyone affiliated with the client.</a:t>
            </a:r>
            <a:endParaRPr lang="en-US" sz="1900" kern="100" dirty="0">
              <a:effectLst/>
              <a:ea typeface="Aptos" panose="020B000402020202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900" kern="100" dirty="0">
              <a:effectLst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591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2605A-8CD8-413D-2544-CF1E37980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2EBD7-5D96-5230-B8F8-C5188BCDF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a great seminar!</a:t>
            </a:r>
          </a:p>
          <a:p>
            <a:endParaRPr lang="en-US" dirty="0"/>
          </a:p>
          <a:p>
            <a:pPr marL="137160" indent="0" algn="ctr">
              <a:buNone/>
            </a:pPr>
            <a:r>
              <a:rPr lang="en-US" sz="3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LPRBgeneral@courts.state.mn.us</a:t>
            </a:r>
            <a:endParaRPr lang="en-US" sz="3400" dirty="0"/>
          </a:p>
          <a:p>
            <a:pPr marL="137160" indent="0" algn="ctr">
              <a:buNone/>
            </a:pPr>
            <a:r>
              <a:rPr lang="en-US" sz="3400" dirty="0"/>
              <a:t>(651) 262-1850.</a:t>
            </a:r>
          </a:p>
          <a:p>
            <a:pPr algn="ctr"/>
            <a:endParaRPr lang="en-US" sz="3400" dirty="0"/>
          </a:p>
          <a:p>
            <a:pPr marL="137160" indent="0" algn="ctr">
              <a:buNone/>
            </a:pPr>
            <a:r>
              <a:rPr lang="en-US" sz="3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Ben.Butler@pubdef.state.mn.us</a:t>
            </a:r>
            <a:endParaRPr lang="en-US" sz="3400" dirty="0"/>
          </a:p>
          <a:p>
            <a:pPr marL="137160" indent="0" algn="ctr">
              <a:buNone/>
            </a:pPr>
            <a:r>
              <a:rPr lang="en-US" sz="3400" dirty="0"/>
              <a:t>(651) 219-4444</a:t>
            </a:r>
          </a:p>
          <a:p>
            <a:pPr marL="137160" indent="0" algn="ctr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343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D41FC-0A06-2525-CE9C-B126402B0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000" dirty="0"/>
              <a:t>In the attorney-regulation system, the people are protected by two separate yet equally important groups: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8AAD0-F574-2358-A590-2C7128158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38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Office of Lawyers Professional Responsibility, which investigates and prosecutes attorney-discipline cases; and</a:t>
            </a:r>
          </a:p>
          <a:p>
            <a:pPr marL="137160" indent="0">
              <a:buNone/>
            </a:pPr>
            <a:endParaRPr lang="en-US" dirty="0"/>
          </a:p>
          <a:p>
            <a:r>
              <a:rPr lang="en-US" dirty="0"/>
              <a:t>The Lawyers Professional Responsibility Board, which (among other things) adjudicates certain claims by OLPR, complainants, respondents, and attorneys seeking reinstatement.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5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A4823-3BF5-115C-16D5-4B363638F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OLPR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7E304-5267-5B82-8DC0-B6AABB785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Professional, paid staff, including Director appointed by Minn. Supreme Court.</a:t>
            </a:r>
          </a:p>
          <a:p>
            <a:r>
              <a:rPr lang="en-US" sz="3000" dirty="0"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I</a:t>
            </a:r>
            <a:r>
              <a:rPr lang="en-US" sz="3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nvestigates complaints against attorneys and decides whether to pursue charges.  </a:t>
            </a:r>
          </a:p>
          <a:p>
            <a:r>
              <a:rPr lang="en-US" sz="3000" dirty="0"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P</a:t>
            </a:r>
            <a:r>
              <a:rPr lang="en-US" sz="3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rosecutes the charges it brings.  </a:t>
            </a:r>
          </a:p>
          <a:p>
            <a:r>
              <a:rPr lang="en-US" sz="3000" dirty="0"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Issues private admonitions.</a:t>
            </a:r>
            <a:endParaRPr lang="en-US" sz="3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CIDFont+F2"/>
            </a:endParaRPr>
          </a:p>
          <a:p>
            <a:r>
              <a:rPr lang="en-US" sz="3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Supports or opposes petitions by suspended or disbarred attorneys to be re-licensed to practice law.   </a:t>
            </a:r>
          </a:p>
        </p:txBody>
      </p:sp>
    </p:spTree>
    <p:extLst>
      <p:ext uri="{BB962C8B-B14F-4D97-AF65-F5344CB8AC3E}">
        <p14:creationId xmlns:p14="http://schemas.microsoft.com/office/powerpoint/2010/main" val="3771048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F73E0-5AB3-8D8C-836F-44FBBD32B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11509-9D34-D329-A06C-3B38EFB1F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Composed of 23 volunteers.</a:t>
            </a:r>
          </a:p>
          <a:p>
            <a:r>
              <a:rPr lang="en-US" dirty="0"/>
              <a:t>14 lawyers (including Chair).</a:t>
            </a:r>
          </a:p>
          <a:p>
            <a:pPr lvl="1"/>
            <a:r>
              <a:rPr lang="en-US" dirty="0"/>
              <a:t>Large, medium, and small law firms;</a:t>
            </a:r>
          </a:p>
          <a:p>
            <a:pPr lvl="1"/>
            <a:r>
              <a:rPr lang="en-US" dirty="0"/>
              <a:t>County and city attorney offices;</a:t>
            </a:r>
          </a:p>
          <a:p>
            <a:pPr lvl="1"/>
            <a:r>
              <a:rPr lang="en-US" dirty="0"/>
              <a:t>Prosecutors and private and public criminal defense.</a:t>
            </a:r>
          </a:p>
          <a:p>
            <a:r>
              <a:rPr lang="en-US" dirty="0"/>
              <a:t>9 non-lawyer “public members” from all walks of life </a:t>
            </a:r>
          </a:p>
          <a:p>
            <a:pPr lvl="1"/>
            <a:r>
              <a:rPr lang="en-US" dirty="0"/>
              <a:t>Psychologist;</a:t>
            </a:r>
          </a:p>
          <a:p>
            <a:pPr lvl="1"/>
            <a:r>
              <a:rPr lang="en-US" dirty="0"/>
              <a:t>Large &amp; small business employees &amp; owners;</a:t>
            </a:r>
          </a:p>
          <a:p>
            <a:pPr lvl="1"/>
            <a:r>
              <a:rPr lang="en-US" dirty="0"/>
              <a:t>DEI specialist.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321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0054B-F9C3-1F79-F8B6-7A393CD4B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06D28-9F6A-0D44-44F7-84835098B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spcBef>
                <a:spcPts val="0"/>
              </a:spcBef>
            </a:pPr>
            <a:r>
              <a:rPr lang="en-US" sz="25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Members decide appeals by complainants from determinations that an attorney should not be disciplined.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5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 </a:t>
            </a:r>
          </a:p>
          <a:p>
            <a:pPr marL="457200" indent="-457200" algn="just">
              <a:spcBef>
                <a:spcPts val="0"/>
              </a:spcBef>
            </a:pPr>
            <a:r>
              <a:rPr lang="en-US" sz="25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Panels of 3 (2 lawyers; 1 public member) decide: </a:t>
            </a:r>
          </a:p>
          <a:p>
            <a:pPr marL="457200" indent="-457200" algn="just">
              <a:spcBef>
                <a:spcPts val="0"/>
              </a:spcBef>
            </a:pPr>
            <a:endParaRPr lang="en-US" sz="25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CIDFont+F2"/>
            </a:endParaRPr>
          </a:p>
          <a:p>
            <a:pPr marL="777240" lvl="1" indent="-457200" algn="just">
              <a:spcBef>
                <a:spcPts val="0"/>
              </a:spcBef>
            </a:pPr>
            <a:r>
              <a:rPr lang="en-US" sz="2500" dirty="0"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A</a:t>
            </a:r>
            <a:r>
              <a:rPr lang="en-US" sz="25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ppeals by lawyers from private admonitions issued by OLPR</a:t>
            </a:r>
            <a:r>
              <a:rPr lang="en-US" sz="2500" dirty="0"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; </a:t>
            </a:r>
            <a:r>
              <a:rPr lang="en-US" sz="25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 </a:t>
            </a:r>
          </a:p>
          <a:p>
            <a:pPr marL="777240" lvl="1" indent="-457200" algn="just">
              <a:spcBef>
                <a:spcPts val="0"/>
              </a:spcBef>
            </a:pPr>
            <a:r>
              <a:rPr lang="en-US" sz="25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Probable cause to support charges that could result in </a:t>
            </a:r>
            <a:r>
              <a:rPr lang="en-US" sz="2500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public</a:t>
            </a:r>
            <a:r>
              <a:rPr lang="en-US" sz="25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 discipline; and  </a:t>
            </a:r>
          </a:p>
          <a:p>
            <a:pPr marL="777240" lvl="1" indent="-457200" algn="just">
              <a:spcBef>
                <a:spcPts val="0"/>
              </a:spcBef>
            </a:pPr>
            <a:r>
              <a:rPr lang="en-US" sz="25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Whether </a:t>
            </a:r>
            <a:r>
              <a:rPr lang="en-US" sz="2500" dirty="0"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suspended or disbarred lawyers should be reinstated, following </a:t>
            </a:r>
            <a:r>
              <a:rPr lang="en-US" sz="25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IDFont+F2"/>
              </a:rPr>
              <a:t>evidentiary hearings.  </a:t>
            </a:r>
          </a:p>
        </p:txBody>
      </p:sp>
    </p:spTree>
    <p:extLst>
      <p:ext uri="{BB962C8B-B14F-4D97-AF65-F5344CB8AC3E}">
        <p14:creationId xmlns:p14="http://schemas.microsoft.com/office/powerpoint/2010/main" val="115711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3DBC6-E3D9-BE90-459D-4C30A1ADB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Board Activity - Personnel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85F71-14AC-0FCE-B83D-2FA5CBE08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Board appointed Kristi Paulson as the new Vice-Chair.</a:t>
            </a:r>
          </a:p>
          <a:p>
            <a:pPr lvl="1"/>
            <a:r>
              <a:rPr lang="en-US" dirty="0"/>
              <a:t>Lawyer and professional mediator.</a:t>
            </a:r>
          </a:p>
          <a:p>
            <a:pPr lvl="1"/>
            <a:r>
              <a:rPr lang="en-US" dirty="0"/>
              <a:t>Helps Board members with complainant appeals.</a:t>
            </a:r>
          </a:p>
          <a:p>
            <a:pPr lvl="1"/>
            <a:r>
              <a:rPr lang="en-US" dirty="0"/>
              <a:t>Invaluable in all aspects of Board work.</a:t>
            </a:r>
          </a:p>
          <a:p>
            <a:r>
              <a:rPr lang="en-US" dirty="0"/>
              <a:t>The supreme court appointed 3 new members.</a:t>
            </a:r>
          </a:p>
          <a:p>
            <a:pPr lvl="1"/>
            <a:r>
              <a:rPr lang="en-US" dirty="0"/>
              <a:t>John Zwier: US Attorney’s Office and referee.</a:t>
            </a:r>
          </a:p>
          <a:p>
            <a:pPr lvl="1"/>
            <a:r>
              <a:rPr lang="en-US" dirty="0"/>
              <a:t>Jill Nitke-Scott: Professional investigator.</a:t>
            </a:r>
          </a:p>
          <a:p>
            <a:pPr lvl="1"/>
            <a:r>
              <a:rPr lang="en-US" dirty="0"/>
              <a:t>Tom Gorowsky: Financial and litigation expert.</a:t>
            </a:r>
          </a:p>
        </p:txBody>
      </p:sp>
    </p:spTree>
    <p:extLst>
      <p:ext uri="{BB962C8B-B14F-4D97-AF65-F5344CB8AC3E}">
        <p14:creationId xmlns:p14="http://schemas.microsoft.com/office/powerpoint/2010/main" val="1690252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0435A-660F-A4AB-60CF-10CDC4E1F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 Activity - Personnel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1A326-6E4E-519E-4822-F6A86DB60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Court authorized the Board to hire Ava Shannon, its first administrative assistant.</a:t>
            </a:r>
          </a:p>
          <a:p>
            <a:r>
              <a:rPr lang="en-US" dirty="0"/>
              <a:t>Absorbed administrative duties previously performed by OLPR or Board members.</a:t>
            </a:r>
          </a:p>
          <a:p>
            <a:r>
              <a:rPr lang="en-US" dirty="0"/>
              <a:t>Reduces administrative duties of volunteer Board members.</a:t>
            </a:r>
          </a:p>
          <a:p>
            <a:r>
              <a:rPr lang="en-US" dirty="0"/>
              <a:t>New email: 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LPRBgeneral@courts.state.mn.us</a:t>
            </a:r>
            <a:endParaRPr lang="en-US" dirty="0"/>
          </a:p>
          <a:p>
            <a:r>
              <a:rPr lang="en-US" dirty="0"/>
              <a:t>New phone number: (651) 262-1850.</a:t>
            </a:r>
          </a:p>
        </p:txBody>
      </p:sp>
    </p:spTree>
    <p:extLst>
      <p:ext uri="{BB962C8B-B14F-4D97-AF65-F5344CB8AC3E}">
        <p14:creationId xmlns:p14="http://schemas.microsoft.com/office/powerpoint/2010/main" val="2345248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BD48E-E2C2-6061-E7F7-007F21E83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Board Activity – Appeals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BC8ED-B2EB-B759-C5B8-33975AB14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Goal: decide complainant appeals within 30 days </a:t>
            </a:r>
          </a:p>
          <a:p>
            <a:r>
              <a:rPr lang="en-US" dirty="0"/>
              <a:t>2023: Members decided 135 appeals in an average of 25 days.</a:t>
            </a:r>
          </a:p>
          <a:p>
            <a:r>
              <a:rPr lang="en-US" b="1" dirty="0"/>
              <a:t>January – August 2024:</a:t>
            </a:r>
          </a:p>
          <a:p>
            <a:r>
              <a:rPr lang="en-US" dirty="0"/>
              <a:t>55 “no investigation” complainant appeals.</a:t>
            </a:r>
          </a:p>
          <a:p>
            <a:pPr lvl="1"/>
            <a:r>
              <a:rPr lang="en-US" dirty="0"/>
              <a:t>52 affirmed, 3 remanded for investigation.</a:t>
            </a:r>
          </a:p>
          <a:p>
            <a:r>
              <a:rPr lang="en-US" dirty="0"/>
              <a:t>20 “investigation” complainant appeals.</a:t>
            </a:r>
          </a:p>
          <a:p>
            <a:pPr lvl="1"/>
            <a:r>
              <a:rPr lang="en-US" dirty="0"/>
              <a:t>All 20 affirmed.</a:t>
            </a:r>
          </a:p>
          <a:p>
            <a:r>
              <a:rPr lang="en-US" dirty="0"/>
              <a:t>5 admonition appeals by complainants.</a:t>
            </a:r>
          </a:p>
          <a:p>
            <a:pPr lvl="1"/>
            <a:r>
              <a:rPr lang="en-US" dirty="0"/>
              <a:t>All 5 affirmed.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374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89B45-EDE5-0D14-0C16-6CAB76701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Board Activity – Suggested Rule Amendments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CACFB-B12B-3783-EC1B-DEA68A245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GNIP requested consideration of ABA Model Rules on Special Responsibilities of a Prosecutor.</a:t>
            </a:r>
          </a:p>
          <a:p>
            <a:r>
              <a:rPr lang="en-US" dirty="0"/>
              <a:t>Board working group consulted with stakeholders.</a:t>
            </a:r>
          </a:p>
          <a:p>
            <a:r>
              <a:rPr lang="en-US" dirty="0"/>
              <a:t>Board discussed and debated potential recommendations across several meetings.</a:t>
            </a:r>
          </a:p>
        </p:txBody>
      </p:sp>
    </p:spTree>
    <p:extLst>
      <p:ext uri="{BB962C8B-B14F-4D97-AF65-F5344CB8AC3E}">
        <p14:creationId xmlns:p14="http://schemas.microsoft.com/office/powerpoint/2010/main" val="4246120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46EDFFD50F604FB2466793F679A55B" ma:contentTypeVersion="8" ma:contentTypeDescription="Create a new document." ma:contentTypeScope="" ma:versionID="dc799bfde4d2dd459735492ceeb3cea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dcc10a156eb2aa295318eab019ded2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71C4D9-D7AD-4A60-AEB3-62CC89456379}"/>
</file>

<file path=customXml/itemProps2.xml><?xml version="1.0" encoding="utf-8"?>
<ds:datastoreItem xmlns:ds="http://schemas.openxmlformats.org/officeDocument/2006/customXml" ds:itemID="{CBB6DD19-FEDE-4E4A-A73E-EA5309020359}"/>
</file>

<file path=customXml/itemProps3.xml><?xml version="1.0" encoding="utf-8"?>
<ds:datastoreItem xmlns:ds="http://schemas.openxmlformats.org/officeDocument/2006/customXml" ds:itemID="{DF632898-33A5-4550-8E7A-7CEE83899867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4171</TotalTime>
  <Words>995</Words>
  <Application>Microsoft Office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Aptos</vt:lpstr>
      <vt:lpstr>Book Antiqua</vt:lpstr>
      <vt:lpstr>Lucida Sans</vt:lpstr>
      <vt:lpstr>Times New Roman</vt:lpstr>
      <vt:lpstr>Wingdings</vt:lpstr>
      <vt:lpstr>Wingdings 2</vt:lpstr>
      <vt:lpstr>Wingdings 3</vt:lpstr>
      <vt:lpstr>Apex</vt:lpstr>
      <vt:lpstr>An Update from The Lawyers Professional Responsibility Board</vt:lpstr>
      <vt:lpstr>In the attorney-regulation system, the people are protected by two separate yet equally important groups:</vt:lpstr>
      <vt:lpstr>The OLPR</vt:lpstr>
      <vt:lpstr>The Board</vt:lpstr>
      <vt:lpstr>The Board</vt:lpstr>
      <vt:lpstr>Board Activity - Personnel</vt:lpstr>
      <vt:lpstr>Board Activity - Personnel</vt:lpstr>
      <vt:lpstr>Board Activity – Appeals </vt:lpstr>
      <vt:lpstr>Board Activity – Suggested Rule Amendments</vt:lpstr>
      <vt:lpstr>Board Activity – Suggested Rule Amendments</vt:lpstr>
      <vt:lpstr>Board Activity – Suggested Rule Amendments</vt:lpstr>
      <vt:lpstr>Board Activity – Suggested Rule Amendments</vt:lpstr>
      <vt:lpstr>Board Activity – Suggested Rule Amendments</vt:lpstr>
      <vt:lpstr>Board Activity – Suggested Rule Amendments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OLPR CLE</dc:title>
  <dc:creator>Butler, Benjamin</dc:creator>
  <cp:lastModifiedBy>Medved, Mara</cp:lastModifiedBy>
  <cp:revision>310</cp:revision>
  <cp:lastPrinted>2021-10-12T21:47:23Z</cp:lastPrinted>
  <dcterms:created xsi:type="dcterms:W3CDTF">2014-10-08T19:48:00Z</dcterms:created>
  <dcterms:modified xsi:type="dcterms:W3CDTF">2024-09-24T16:30:32Z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4543c82-bfb1-4059-96af-7a0a0f468681_Enabled">
    <vt:lpwstr>true</vt:lpwstr>
  </property>
  <property fmtid="{D5CDD505-2E9C-101B-9397-08002B2CF9AE}" pid="3" name="MSIP_Label_14543c82-bfb1-4059-96af-7a0a0f468681_SetDate">
    <vt:lpwstr>2024-09-24T16:30:20Z</vt:lpwstr>
  </property>
  <property fmtid="{D5CDD505-2E9C-101B-9397-08002B2CF9AE}" pid="4" name="MSIP_Label_14543c82-bfb1-4059-96af-7a0a0f468681_Method">
    <vt:lpwstr>Standard</vt:lpwstr>
  </property>
  <property fmtid="{D5CDD505-2E9C-101B-9397-08002B2CF9AE}" pid="5" name="MSIP_Label_14543c82-bfb1-4059-96af-7a0a0f468681_Name">
    <vt:lpwstr>High</vt:lpwstr>
  </property>
  <property fmtid="{D5CDD505-2E9C-101B-9397-08002B2CF9AE}" pid="6" name="MSIP_Label_14543c82-bfb1-4059-96af-7a0a0f468681_SiteId">
    <vt:lpwstr>8cf8312b-4c34-4b6f-9dee-c56512a7510f</vt:lpwstr>
  </property>
  <property fmtid="{D5CDD505-2E9C-101B-9397-08002B2CF9AE}" pid="7" name="MSIP_Label_14543c82-bfb1-4059-96af-7a0a0f468681_ActionId">
    <vt:lpwstr>18d92fd5-cee9-4617-bf13-02b5908192c4</vt:lpwstr>
  </property>
  <property fmtid="{D5CDD505-2E9C-101B-9397-08002B2CF9AE}" pid="8" name="MSIP_Label_14543c82-bfb1-4059-96af-7a0a0f468681_ContentBits">
    <vt:lpwstr>0</vt:lpwstr>
  </property>
  <property fmtid="{D5CDD505-2E9C-101B-9397-08002B2CF9AE}" pid="9" name="ContentTypeId">
    <vt:lpwstr>0x0101001E46EDFFD50F604FB2466793F679A55B</vt:lpwstr>
  </property>
</Properties>
</file>